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74" r:id="rId3"/>
    <p:sldId id="275" r:id="rId4"/>
    <p:sldId id="27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7" r:id="rId23"/>
  </p:sldIdLst>
  <p:sldSz cx="9144000" cy="6858000" type="screen4x3"/>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ção sem Título" id="{C51D21D4-803C-48E2-A350-D3F8B51F6488}">
          <p14:sldIdLst>
            <p14:sldId id="256"/>
            <p14:sldId id="274"/>
            <p14:sldId id="275"/>
            <p14:sldId id="276"/>
            <p14:sldId id="257"/>
            <p14:sldId id="258"/>
            <p14:sldId id="259"/>
            <p14:sldId id="260"/>
            <p14:sldId id="261"/>
            <p14:sldId id="262"/>
            <p14:sldId id="263"/>
            <p14:sldId id="264"/>
            <p14:sldId id="265"/>
            <p14:sldId id="266"/>
            <p14:sldId id="267"/>
            <p14:sldId id="268"/>
            <p14:sldId id="269"/>
            <p14:sldId id="270"/>
            <p14:sldId id="271"/>
            <p14:sldId id="272"/>
            <p14:sldId id="273"/>
            <p14:sldId id="27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71" autoAdjust="0"/>
  </p:normalViewPr>
  <p:slideViewPr>
    <p:cSldViewPr>
      <p:cViewPr varScale="1">
        <p:scale>
          <a:sx n="70" d="100"/>
          <a:sy n="70" d="100"/>
        </p:scale>
        <p:origin x="-1386"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793B13C-2337-4EF1-8AD9-99E56E80A3F8}" type="datetimeFigureOut">
              <a:rPr lang="pt-BR" smtClean="0"/>
              <a:t>18/05/2017</a:t>
            </a:fld>
            <a:endParaRPr lang="pt-BR"/>
          </a:p>
        </p:txBody>
      </p:sp>
      <p:sp>
        <p:nvSpPr>
          <p:cNvPr id="4" name="Espaço Reservado para Imagem de Slide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6" name="Espaço Reservado para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0BE974C-117A-45F4-B4DF-99A920D0CD51}" type="slidenum">
              <a:rPr lang="pt-BR" smtClean="0"/>
              <a:t>‹nº›</a:t>
            </a:fld>
            <a:endParaRPr lang="pt-BR"/>
          </a:p>
        </p:txBody>
      </p:sp>
    </p:spTree>
    <p:extLst>
      <p:ext uri="{BB962C8B-B14F-4D97-AF65-F5344CB8AC3E}">
        <p14:creationId xmlns:p14="http://schemas.microsoft.com/office/powerpoint/2010/main" val="21278740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smtClean="0"/>
              <a:t>Definindo os termos</a:t>
            </a:r>
            <a:endParaRPr lang="pt-BR" dirty="0"/>
          </a:p>
        </p:txBody>
      </p:sp>
      <p:sp>
        <p:nvSpPr>
          <p:cNvPr id="4" name="Espaço Reservado para Número de Slide 3"/>
          <p:cNvSpPr>
            <a:spLocks noGrp="1"/>
          </p:cNvSpPr>
          <p:nvPr>
            <p:ph type="sldNum" sz="quarter" idx="10"/>
          </p:nvPr>
        </p:nvSpPr>
        <p:spPr/>
        <p:txBody>
          <a:bodyPr/>
          <a:lstStyle/>
          <a:p>
            <a:fld id="{00BE974C-117A-45F4-B4DF-99A920D0CD51}" type="slidenum">
              <a:rPr lang="pt-BR" smtClean="0"/>
              <a:t>5</a:t>
            </a:fld>
            <a:endParaRPr lang="pt-BR"/>
          </a:p>
        </p:txBody>
      </p:sp>
    </p:spTree>
    <p:extLst>
      <p:ext uri="{BB962C8B-B14F-4D97-AF65-F5344CB8AC3E}">
        <p14:creationId xmlns:p14="http://schemas.microsoft.com/office/powerpoint/2010/main" val="19617522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00BE974C-117A-45F4-B4DF-99A920D0CD51}" type="slidenum">
              <a:rPr lang="pt-BR" smtClean="0"/>
              <a:t>6</a:t>
            </a:fld>
            <a:endParaRPr lang="pt-BR"/>
          </a:p>
        </p:txBody>
      </p:sp>
    </p:spTree>
    <p:extLst>
      <p:ext uri="{BB962C8B-B14F-4D97-AF65-F5344CB8AC3E}">
        <p14:creationId xmlns:p14="http://schemas.microsoft.com/office/powerpoint/2010/main" val="36932407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BR" smtClean="0"/>
              <a:t>Clique para editar o título mestre</a:t>
            </a:r>
            <a:endParaRPr lang="pt-BR"/>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smtClean="0"/>
              <a:t>Clique para editar o estilo do subtítulo mestre</a:t>
            </a:r>
            <a:endParaRPr lang="pt-BR"/>
          </a:p>
        </p:txBody>
      </p:sp>
      <p:sp>
        <p:nvSpPr>
          <p:cNvPr id="4" name="Espaço Reservado para Data 3"/>
          <p:cNvSpPr>
            <a:spLocks noGrp="1"/>
          </p:cNvSpPr>
          <p:nvPr>
            <p:ph type="dt" sz="half" idx="10"/>
          </p:nvPr>
        </p:nvSpPr>
        <p:spPr/>
        <p:txBody>
          <a:bodyPr/>
          <a:lstStyle/>
          <a:p>
            <a:fld id="{3D91C8E8-406E-4E79-B39C-AB50E1C452B8}" type="datetime1">
              <a:rPr lang="pt-BR" smtClean="0"/>
              <a:t>18/05/2017</a:t>
            </a:fld>
            <a:endParaRPr lang="pt-BR"/>
          </a:p>
        </p:txBody>
      </p:sp>
      <p:sp>
        <p:nvSpPr>
          <p:cNvPr id="5" name="Espaço Reservado para Rodapé 4"/>
          <p:cNvSpPr>
            <a:spLocks noGrp="1"/>
          </p:cNvSpPr>
          <p:nvPr>
            <p:ph type="ftr" sz="quarter" idx="11"/>
          </p:nvPr>
        </p:nvSpPr>
        <p:spPr/>
        <p:txBody>
          <a:bodyPr/>
          <a:lstStyle/>
          <a:p>
            <a:r>
              <a:rPr lang="pt-BR" smtClean="0"/>
              <a:t>Santificação Pessoal       Pr. Nilson Carvalho </a:t>
            </a:r>
            <a:endParaRPr lang="pt-BR"/>
          </a:p>
        </p:txBody>
      </p:sp>
      <p:sp>
        <p:nvSpPr>
          <p:cNvPr id="6" name="Espaço Reservado para Número de Slide 5"/>
          <p:cNvSpPr>
            <a:spLocks noGrp="1"/>
          </p:cNvSpPr>
          <p:nvPr>
            <p:ph type="sldNum" sz="quarter" idx="12"/>
          </p:nvPr>
        </p:nvSpPr>
        <p:spPr/>
        <p:txBody>
          <a:bodyPr/>
          <a:lstStyle/>
          <a:p>
            <a:fld id="{E16192D8-EF01-4A78-B12F-CF408C371B3B}" type="slidenum">
              <a:rPr lang="pt-BR" smtClean="0"/>
              <a:t>‹nº›</a:t>
            </a:fld>
            <a:endParaRPr lang="pt-BR"/>
          </a:p>
        </p:txBody>
      </p:sp>
    </p:spTree>
    <p:extLst>
      <p:ext uri="{BB962C8B-B14F-4D97-AF65-F5344CB8AC3E}">
        <p14:creationId xmlns:p14="http://schemas.microsoft.com/office/powerpoint/2010/main" val="33274701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2750F9E3-6CC2-4CD8-9366-3AF1527E1FA7}" type="datetime1">
              <a:rPr lang="pt-BR" smtClean="0"/>
              <a:t>18/05/2017</a:t>
            </a:fld>
            <a:endParaRPr lang="pt-BR"/>
          </a:p>
        </p:txBody>
      </p:sp>
      <p:sp>
        <p:nvSpPr>
          <p:cNvPr id="5" name="Espaço Reservado para Rodapé 4"/>
          <p:cNvSpPr>
            <a:spLocks noGrp="1"/>
          </p:cNvSpPr>
          <p:nvPr>
            <p:ph type="ftr" sz="quarter" idx="11"/>
          </p:nvPr>
        </p:nvSpPr>
        <p:spPr/>
        <p:txBody>
          <a:bodyPr/>
          <a:lstStyle/>
          <a:p>
            <a:r>
              <a:rPr lang="pt-BR" smtClean="0"/>
              <a:t>Santificação Pessoal       Pr. Nilson Carvalho </a:t>
            </a:r>
            <a:endParaRPr lang="pt-BR"/>
          </a:p>
        </p:txBody>
      </p:sp>
      <p:sp>
        <p:nvSpPr>
          <p:cNvPr id="6" name="Espaço Reservado para Número de Slide 5"/>
          <p:cNvSpPr>
            <a:spLocks noGrp="1"/>
          </p:cNvSpPr>
          <p:nvPr>
            <p:ph type="sldNum" sz="quarter" idx="12"/>
          </p:nvPr>
        </p:nvSpPr>
        <p:spPr/>
        <p:txBody>
          <a:bodyPr/>
          <a:lstStyle/>
          <a:p>
            <a:fld id="{E16192D8-EF01-4A78-B12F-CF408C371B3B}" type="slidenum">
              <a:rPr lang="pt-BR" smtClean="0"/>
              <a:t>‹nº›</a:t>
            </a:fld>
            <a:endParaRPr lang="pt-BR"/>
          </a:p>
        </p:txBody>
      </p:sp>
    </p:spTree>
    <p:extLst>
      <p:ext uri="{BB962C8B-B14F-4D97-AF65-F5344CB8AC3E}">
        <p14:creationId xmlns:p14="http://schemas.microsoft.com/office/powerpoint/2010/main" val="28565659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BR" smtClean="0"/>
              <a:t>Clique para editar o título mestre</a:t>
            </a:r>
            <a:endParaRPr lang="pt-BR"/>
          </a:p>
        </p:txBody>
      </p:sp>
      <p:sp>
        <p:nvSpPr>
          <p:cNvPr id="3" name="Espaço Reservado para Texto Vertical 2"/>
          <p:cNvSpPr>
            <a:spLocks noGrp="1"/>
          </p:cNvSpPr>
          <p:nvPr>
            <p:ph type="body" orient="vert" idx="1"/>
          </p:nvPr>
        </p:nvSpPr>
        <p:spPr>
          <a:xfrm>
            <a:off x="457200" y="274638"/>
            <a:ext cx="6019800" cy="5851525"/>
          </a:xfrm>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72EA9B19-EE1C-41B9-B505-C20652796FAF}" type="datetime1">
              <a:rPr lang="pt-BR" smtClean="0"/>
              <a:t>18/05/2017</a:t>
            </a:fld>
            <a:endParaRPr lang="pt-BR"/>
          </a:p>
        </p:txBody>
      </p:sp>
      <p:sp>
        <p:nvSpPr>
          <p:cNvPr id="5" name="Espaço Reservado para Rodapé 4"/>
          <p:cNvSpPr>
            <a:spLocks noGrp="1"/>
          </p:cNvSpPr>
          <p:nvPr>
            <p:ph type="ftr" sz="quarter" idx="11"/>
          </p:nvPr>
        </p:nvSpPr>
        <p:spPr/>
        <p:txBody>
          <a:bodyPr/>
          <a:lstStyle/>
          <a:p>
            <a:r>
              <a:rPr lang="pt-BR" smtClean="0"/>
              <a:t>Santificação Pessoal       Pr. Nilson Carvalho </a:t>
            </a:r>
            <a:endParaRPr lang="pt-BR"/>
          </a:p>
        </p:txBody>
      </p:sp>
      <p:sp>
        <p:nvSpPr>
          <p:cNvPr id="6" name="Espaço Reservado para Número de Slide 5"/>
          <p:cNvSpPr>
            <a:spLocks noGrp="1"/>
          </p:cNvSpPr>
          <p:nvPr>
            <p:ph type="sldNum" sz="quarter" idx="12"/>
          </p:nvPr>
        </p:nvSpPr>
        <p:spPr/>
        <p:txBody>
          <a:bodyPr/>
          <a:lstStyle/>
          <a:p>
            <a:fld id="{E16192D8-EF01-4A78-B12F-CF408C371B3B}" type="slidenum">
              <a:rPr lang="pt-BR" smtClean="0"/>
              <a:t>‹nº›</a:t>
            </a:fld>
            <a:endParaRPr lang="pt-BR"/>
          </a:p>
        </p:txBody>
      </p:sp>
    </p:spTree>
    <p:extLst>
      <p:ext uri="{BB962C8B-B14F-4D97-AF65-F5344CB8AC3E}">
        <p14:creationId xmlns:p14="http://schemas.microsoft.com/office/powerpoint/2010/main" val="3422495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Conteúdo 2"/>
          <p:cNvSpPr>
            <a:spLocks noGrp="1"/>
          </p:cNvSpPr>
          <p:nvPr>
            <p:ph idx="1"/>
          </p:nvPr>
        </p:nvSpPr>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0CA298FE-4E9B-48B2-86CF-26E62594AB0F}" type="datetime1">
              <a:rPr lang="pt-BR" smtClean="0"/>
              <a:t>18/05/2017</a:t>
            </a:fld>
            <a:endParaRPr lang="pt-BR"/>
          </a:p>
        </p:txBody>
      </p:sp>
      <p:sp>
        <p:nvSpPr>
          <p:cNvPr id="5" name="Espaço Reservado para Rodapé 4"/>
          <p:cNvSpPr>
            <a:spLocks noGrp="1"/>
          </p:cNvSpPr>
          <p:nvPr>
            <p:ph type="ftr" sz="quarter" idx="11"/>
          </p:nvPr>
        </p:nvSpPr>
        <p:spPr/>
        <p:txBody>
          <a:bodyPr/>
          <a:lstStyle/>
          <a:p>
            <a:r>
              <a:rPr lang="pt-BR" smtClean="0"/>
              <a:t>Santificação Pessoal       Pr. Nilson Carvalho </a:t>
            </a:r>
            <a:endParaRPr lang="pt-BR"/>
          </a:p>
        </p:txBody>
      </p:sp>
      <p:sp>
        <p:nvSpPr>
          <p:cNvPr id="6" name="Espaço Reservado para Número de Slide 5"/>
          <p:cNvSpPr>
            <a:spLocks noGrp="1"/>
          </p:cNvSpPr>
          <p:nvPr>
            <p:ph type="sldNum" sz="quarter" idx="12"/>
          </p:nvPr>
        </p:nvSpPr>
        <p:spPr/>
        <p:txBody>
          <a:bodyPr/>
          <a:lstStyle/>
          <a:p>
            <a:fld id="{E16192D8-EF01-4A78-B12F-CF408C371B3B}" type="slidenum">
              <a:rPr lang="pt-BR" smtClean="0"/>
              <a:t>‹nº›</a:t>
            </a:fld>
            <a:endParaRPr lang="pt-BR"/>
          </a:p>
        </p:txBody>
      </p:sp>
    </p:spTree>
    <p:extLst>
      <p:ext uri="{BB962C8B-B14F-4D97-AF65-F5344CB8AC3E}">
        <p14:creationId xmlns:p14="http://schemas.microsoft.com/office/powerpoint/2010/main" val="36577315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smtClean="0"/>
              <a:t>Clique para editar o título mestre</a:t>
            </a:r>
            <a:endParaRPr lang="pt-BR"/>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 texto mestre</a:t>
            </a:r>
          </a:p>
        </p:txBody>
      </p:sp>
      <p:sp>
        <p:nvSpPr>
          <p:cNvPr id="4" name="Espaço Reservado para Data 3"/>
          <p:cNvSpPr>
            <a:spLocks noGrp="1"/>
          </p:cNvSpPr>
          <p:nvPr>
            <p:ph type="dt" sz="half" idx="10"/>
          </p:nvPr>
        </p:nvSpPr>
        <p:spPr/>
        <p:txBody>
          <a:bodyPr/>
          <a:lstStyle/>
          <a:p>
            <a:fld id="{457B3953-B7A7-4FFF-B915-A4DBFB7895C5}" type="datetime1">
              <a:rPr lang="pt-BR" smtClean="0"/>
              <a:t>18/05/2017</a:t>
            </a:fld>
            <a:endParaRPr lang="pt-BR"/>
          </a:p>
        </p:txBody>
      </p:sp>
      <p:sp>
        <p:nvSpPr>
          <p:cNvPr id="5" name="Espaço Reservado para Rodapé 4"/>
          <p:cNvSpPr>
            <a:spLocks noGrp="1"/>
          </p:cNvSpPr>
          <p:nvPr>
            <p:ph type="ftr" sz="quarter" idx="11"/>
          </p:nvPr>
        </p:nvSpPr>
        <p:spPr/>
        <p:txBody>
          <a:bodyPr/>
          <a:lstStyle/>
          <a:p>
            <a:r>
              <a:rPr lang="pt-BR" smtClean="0"/>
              <a:t>Santificação Pessoal       Pr. Nilson Carvalho </a:t>
            </a:r>
            <a:endParaRPr lang="pt-BR"/>
          </a:p>
        </p:txBody>
      </p:sp>
      <p:sp>
        <p:nvSpPr>
          <p:cNvPr id="6" name="Espaço Reservado para Número de Slide 5"/>
          <p:cNvSpPr>
            <a:spLocks noGrp="1"/>
          </p:cNvSpPr>
          <p:nvPr>
            <p:ph type="sldNum" sz="quarter" idx="12"/>
          </p:nvPr>
        </p:nvSpPr>
        <p:spPr/>
        <p:txBody>
          <a:bodyPr/>
          <a:lstStyle/>
          <a:p>
            <a:fld id="{E16192D8-EF01-4A78-B12F-CF408C371B3B}" type="slidenum">
              <a:rPr lang="pt-BR" smtClean="0"/>
              <a:t>‹nº›</a:t>
            </a:fld>
            <a:endParaRPr lang="pt-BR"/>
          </a:p>
        </p:txBody>
      </p:sp>
    </p:spTree>
    <p:extLst>
      <p:ext uri="{BB962C8B-B14F-4D97-AF65-F5344CB8AC3E}">
        <p14:creationId xmlns:p14="http://schemas.microsoft.com/office/powerpoint/2010/main" val="21462044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Data 4"/>
          <p:cNvSpPr>
            <a:spLocks noGrp="1"/>
          </p:cNvSpPr>
          <p:nvPr>
            <p:ph type="dt" sz="half" idx="10"/>
          </p:nvPr>
        </p:nvSpPr>
        <p:spPr/>
        <p:txBody>
          <a:bodyPr/>
          <a:lstStyle/>
          <a:p>
            <a:fld id="{17806AEE-6162-4F9F-B31E-1A29DDD3E34C}" type="datetime1">
              <a:rPr lang="pt-BR" smtClean="0"/>
              <a:t>18/05/2017</a:t>
            </a:fld>
            <a:endParaRPr lang="pt-BR"/>
          </a:p>
        </p:txBody>
      </p:sp>
      <p:sp>
        <p:nvSpPr>
          <p:cNvPr id="6" name="Espaço Reservado para Rodapé 5"/>
          <p:cNvSpPr>
            <a:spLocks noGrp="1"/>
          </p:cNvSpPr>
          <p:nvPr>
            <p:ph type="ftr" sz="quarter" idx="11"/>
          </p:nvPr>
        </p:nvSpPr>
        <p:spPr/>
        <p:txBody>
          <a:bodyPr/>
          <a:lstStyle/>
          <a:p>
            <a:r>
              <a:rPr lang="pt-BR" smtClean="0"/>
              <a:t>Santificação Pessoal       Pr. Nilson Carvalho </a:t>
            </a:r>
            <a:endParaRPr lang="pt-BR"/>
          </a:p>
        </p:txBody>
      </p:sp>
      <p:sp>
        <p:nvSpPr>
          <p:cNvPr id="7" name="Espaço Reservado para Número de Slide 6"/>
          <p:cNvSpPr>
            <a:spLocks noGrp="1"/>
          </p:cNvSpPr>
          <p:nvPr>
            <p:ph type="sldNum" sz="quarter" idx="12"/>
          </p:nvPr>
        </p:nvSpPr>
        <p:spPr/>
        <p:txBody>
          <a:bodyPr/>
          <a:lstStyle/>
          <a:p>
            <a:fld id="{E16192D8-EF01-4A78-B12F-CF408C371B3B}" type="slidenum">
              <a:rPr lang="pt-BR" smtClean="0"/>
              <a:t>‹nº›</a:t>
            </a:fld>
            <a:endParaRPr lang="pt-BR"/>
          </a:p>
        </p:txBody>
      </p:sp>
    </p:spTree>
    <p:extLst>
      <p:ext uri="{BB962C8B-B14F-4D97-AF65-F5344CB8AC3E}">
        <p14:creationId xmlns:p14="http://schemas.microsoft.com/office/powerpoint/2010/main" val="13398730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BR" smtClean="0"/>
              <a:t>Clique para editar o título mestre</a:t>
            </a:r>
            <a:endParaRPr lang="pt-BR"/>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4" name="Espaço Reservado para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6" name="Espaço Reservado para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Espaço Reservado para Data 6"/>
          <p:cNvSpPr>
            <a:spLocks noGrp="1"/>
          </p:cNvSpPr>
          <p:nvPr>
            <p:ph type="dt" sz="half" idx="10"/>
          </p:nvPr>
        </p:nvSpPr>
        <p:spPr/>
        <p:txBody>
          <a:bodyPr/>
          <a:lstStyle/>
          <a:p>
            <a:fld id="{BAD96C19-5010-4D08-90E2-8FCC727262DF}" type="datetime1">
              <a:rPr lang="pt-BR" smtClean="0"/>
              <a:t>18/05/2017</a:t>
            </a:fld>
            <a:endParaRPr lang="pt-BR"/>
          </a:p>
        </p:txBody>
      </p:sp>
      <p:sp>
        <p:nvSpPr>
          <p:cNvPr id="8" name="Espaço Reservado para Rodapé 7"/>
          <p:cNvSpPr>
            <a:spLocks noGrp="1"/>
          </p:cNvSpPr>
          <p:nvPr>
            <p:ph type="ftr" sz="quarter" idx="11"/>
          </p:nvPr>
        </p:nvSpPr>
        <p:spPr/>
        <p:txBody>
          <a:bodyPr/>
          <a:lstStyle/>
          <a:p>
            <a:r>
              <a:rPr lang="pt-BR" smtClean="0"/>
              <a:t>Santificação Pessoal       Pr. Nilson Carvalho </a:t>
            </a:r>
            <a:endParaRPr lang="pt-BR"/>
          </a:p>
        </p:txBody>
      </p:sp>
      <p:sp>
        <p:nvSpPr>
          <p:cNvPr id="9" name="Espaço Reservado para Número de Slide 8"/>
          <p:cNvSpPr>
            <a:spLocks noGrp="1"/>
          </p:cNvSpPr>
          <p:nvPr>
            <p:ph type="sldNum" sz="quarter" idx="12"/>
          </p:nvPr>
        </p:nvSpPr>
        <p:spPr/>
        <p:txBody>
          <a:bodyPr/>
          <a:lstStyle/>
          <a:p>
            <a:fld id="{E16192D8-EF01-4A78-B12F-CF408C371B3B}" type="slidenum">
              <a:rPr lang="pt-BR" smtClean="0"/>
              <a:t>‹nº›</a:t>
            </a:fld>
            <a:endParaRPr lang="pt-BR"/>
          </a:p>
        </p:txBody>
      </p:sp>
    </p:spTree>
    <p:extLst>
      <p:ext uri="{BB962C8B-B14F-4D97-AF65-F5344CB8AC3E}">
        <p14:creationId xmlns:p14="http://schemas.microsoft.com/office/powerpoint/2010/main" val="34113350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Data 2"/>
          <p:cNvSpPr>
            <a:spLocks noGrp="1"/>
          </p:cNvSpPr>
          <p:nvPr>
            <p:ph type="dt" sz="half" idx="10"/>
          </p:nvPr>
        </p:nvSpPr>
        <p:spPr/>
        <p:txBody>
          <a:bodyPr/>
          <a:lstStyle/>
          <a:p>
            <a:fld id="{383A1548-AAEB-43F3-BCB1-54AAFE7A2706}" type="datetime1">
              <a:rPr lang="pt-BR" smtClean="0"/>
              <a:t>18/05/2017</a:t>
            </a:fld>
            <a:endParaRPr lang="pt-BR"/>
          </a:p>
        </p:txBody>
      </p:sp>
      <p:sp>
        <p:nvSpPr>
          <p:cNvPr id="4" name="Espaço Reservado para Rodapé 3"/>
          <p:cNvSpPr>
            <a:spLocks noGrp="1"/>
          </p:cNvSpPr>
          <p:nvPr>
            <p:ph type="ftr" sz="quarter" idx="11"/>
          </p:nvPr>
        </p:nvSpPr>
        <p:spPr/>
        <p:txBody>
          <a:bodyPr/>
          <a:lstStyle/>
          <a:p>
            <a:r>
              <a:rPr lang="pt-BR" smtClean="0"/>
              <a:t>Santificação Pessoal       Pr. Nilson Carvalho </a:t>
            </a:r>
            <a:endParaRPr lang="pt-BR"/>
          </a:p>
        </p:txBody>
      </p:sp>
      <p:sp>
        <p:nvSpPr>
          <p:cNvPr id="5" name="Espaço Reservado para Número de Slide 4"/>
          <p:cNvSpPr>
            <a:spLocks noGrp="1"/>
          </p:cNvSpPr>
          <p:nvPr>
            <p:ph type="sldNum" sz="quarter" idx="12"/>
          </p:nvPr>
        </p:nvSpPr>
        <p:spPr/>
        <p:txBody>
          <a:bodyPr/>
          <a:lstStyle/>
          <a:p>
            <a:fld id="{E16192D8-EF01-4A78-B12F-CF408C371B3B}" type="slidenum">
              <a:rPr lang="pt-BR" smtClean="0"/>
              <a:t>‹nº›</a:t>
            </a:fld>
            <a:endParaRPr lang="pt-BR"/>
          </a:p>
        </p:txBody>
      </p:sp>
    </p:spTree>
    <p:extLst>
      <p:ext uri="{BB962C8B-B14F-4D97-AF65-F5344CB8AC3E}">
        <p14:creationId xmlns:p14="http://schemas.microsoft.com/office/powerpoint/2010/main" val="28762296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4411D958-B790-418B-AB6B-20F1CBD0F47E}" type="datetime1">
              <a:rPr lang="pt-BR" smtClean="0"/>
              <a:t>18/05/2017</a:t>
            </a:fld>
            <a:endParaRPr lang="pt-BR"/>
          </a:p>
        </p:txBody>
      </p:sp>
      <p:sp>
        <p:nvSpPr>
          <p:cNvPr id="3" name="Espaço Reservado para Rodapé 2"/>
          <p:cNvSpPr>
            <a:spLocks noGrp="1"/>
          </p:cNvSpPr>
          <p:nvPr>
            <p:ph type="ftr" sz="quarter" idx="11"/>
          </p:nvPr>
        </p:nvSpPr>
        <p:spPr/>
        <p:txBody>
          <a:bodyPr/>
          <a:lstStyle/>
          <a:p>
            <a:r>
              <a:rPr lang="pt-BR" smtClean="0"/>
              <a:t>Santificação Pessoal       Pr. Nilson Carvalho </a:t>
            </a:r>
            <a:endParaRPr lang="pt-BR"/>
          </a:p>
        </p:txBody>
      </p:sp>
      <p:sp>
        <p:nvSpPr>
          <p:cNvPr id="4" name="Espaço Reservado para Número de Slide 3"/>
          <p:cNvSpPr>
            <a:spLocks noGrp="1"/>
          </p:cNvSpPr>
          <p:nvPr>
            <p:ph type="sldNum" sz="quarter" idx="12"/>
          </p:nvPr>
        </p:nvSpPr>
        <p:spPr/>
        <p:txBody>
          <a:bodyPr/>
          <a:lstStyle/>
          <a:p>
            <a:fld id="{E16192D8-EF01-4A78-B12F-CF408C371B3B}" type="slidenum">
              <a:rPr lang="pt-BR" smtClean="0"/>
              <a:t>‹nº›</a:t>
            </a:fld>
            <a:endParaRPr lang="pt-BR"/>
          </a:p>
        </p:txBody>
      </p:sp>
    </p:spTree>
    <p:extLst>
      <p:ext uri="{BB962C8B-B14F-4D97-AF65-F5344CB8AC3E}">
        <p14:creationId xmlns:p14="http://schemas.microsoft.com/office/powerpoint/2010/main" val="6943938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BR" smtClean="0"/>
              <a:t>Clique para editar o título mestre</a:t>
            </a:r>
            <a:endParaRPr lang="pt-BR"/>
          </a:p>
        </p:txBody>
      </p:sp>
      <p:sp>
        <p:nvSpPr>
          <p:cNvPr id="3" name="Espaço Reservado para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Espaço Reservado para Data 4"/>
          <p:cNvSpPr>
            <a:spLocks noGrp="1"/>
          </p:cNvSpPr>
          <p:nvPr>
            <p:ph type="dt" sz="half" idx="10"/>
          </p:nvPr>
        </p:nvSpPr>
        <p:spPr/>
        <p:txBody>
          <a:bodyPr/>
          <a:lstStyle/>
          <a:p>
            <a:fld id="{13BA6FB4-265A-40D5-8A25-FD55EDE0E0BB}" type="datetime1">
              <a:rPr lang="pt-BR" smtClean="0"/>
              <a:t>18/05/2017</a:t>
            </a:fld>
            <a:endParaRPr lang="pt-BR"/>
          </a:p>
        </p:txBody>
      </p:sp>
      <p:sp>
        <p:nvSpPr>
          <p:cNvPr id="6" name="Espaço Reservado para Rodapé 5"/>
          <p:cNvSpPr>
            <a:spLocks noGrp="1"/>
          </p:cNvSpPr>
          <p:nvPr>
            <p:ph type="ftr" sz="quarter" idx="11"/>
          </p:nvPr>
        </p:nvSpPr>
        <p:spPr/>
        <p:txBody>
          <a:bodyPr/>
          <a:lstStyle/>
          <a:p>
            <a:r>
              <a:rPr lang="pt-BR" smtClean="0"/>
              <a:t>Santificação Pessoal       Pr. Nilson Carvalho </a:t>
            </a:r>
            <a:endParaRPr lang="pt-BR"/>
          </a:p>
        </p:txBody>
      </p:sp>
      <p:sp>
        <p:nvSpPr>
          <p:cNvPr id="7" name="Espaço Reservado para Número de Slide 6"/>
          <p:cNvSpPr>
            <a:spLocks noGrp="1"/>
          </p:cNvSpPr>
          <p:nvPr>
            <p:ph type="sldNum" sz="quarter" idx="12"/>
          </p:nvPr>
        </p:nvSpPr>
        <p:spPr/>
        <p:txBody>
          <a:bodyPr/>
          <a:lstStyle/>
          <a:p>
            <a:fld id="{E16192D8-EF01-4A78-B12F-CF408C371B3B}" type="slidenum">
              <a:rPr lang="pt-BR" smtClean="0"/>
              <a:t>‹nº›</a:t>
            </a:fld>
            <a:endParaRPr lang="pt-BR"/>
          </a:p>
        </p:txBody>
      </p:sp>
    </p:spTree>
    <p:extLst>
      <p:ext uri="{BB962C8B-B14F-4D97-AF65-F5344CB8AC3E}">
        <p14:creationId xmlns:p14="http://schemas.microsoft.com/office/powerpoint/2010/main" val="32842549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BR" smtClean="0"/>
              <a:t>Clique para editar o título mestre</a:t>
            </a:r>
            <a:endParaRPr lang="pt-BR"/>
          </a:p>
        </p:txBody>
      </p:sp>
      <p:sp>
        <p:nvSpPr>
          <p:cNvPr id="3" name="Espaço Reservado par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Espaço Reservado para Data 4"/>
          <p:cNvSpPr>
            <a:spLocks noGrp="1"/>
          </p:cNvSpPr>
          <p:nvPr>
            <p:ph type="dt" sz="half" idx="10"/>
          </p:nvPr>
        </p:nvSpPr>
        <p:spPr/>
        <p:txBody>
          <a:bodyPr/>
          <a:lstStyle/>
          <a:p>
            <a:fld id="{65D3DB9B-2186-42C5-9C78-971A84ED6984}" type="datetime1">
              <a:rPr lang="pt-BR" smtClean="0"/>
              <a:t>18/05/2017</a:t>
            </a:fld>
            <a:endParaRPr lang="pt-BR"/>
          </a:p>
        </p:txBody>
      </p:sp>
      <p:sp>
        <p:nvSpPr>
          <p:cNvPr id="6" name="Espaço Reservado para Rodapé 5"/>
          <p:cNvSpPr>
            <a:spLocks noGrp="1"/>
          </p:cNvSpPr>
          <p:nvPr>
            <p:ph type="ftr" sz="quarter" idx="11"/>
          </p:nvPr>
        </p:nvSpPr>
        <p:spPr/>
        <p:txBody>
          <a:bodyPr/>
          <a:lstStyle/>
          <a:p>
            <a:r>
              <a:rPr lang="pt-BR" smtClean="0"/>
              <a:t>Santificação Pessoal       Pr. Nilson Carvalho </a:t>
            </a:r>
            <a:endParaRPr lang="pt-BR"/>
          </a:p>
        </p:txBody>
      </p:sp>
      <p:sp>
        <p:nvSpPr>
          <p:cNvPr id="7" name="Espaço Reservado para Número de Slide 6"/>
          <p:cNvSpPr>
            <a:spLocks noGrp="1"/>
          </p:cNvSpPr>
          <p:nvPr>
            <p:ph type="sldNum" sz="quarter" idx="12"/>
          </p:nvPr>
        </p:nvSpPr>
        <p:spPr/>
        <p:txBody>
          <a:bodyPr/>
          <a:lstStyle/>
          <a:p>
            <a:fld id="{E16192D8-EF01-4A78-B12F-CF408C371B3B}" type="slidenum">
              <a:rPr lang="pt-BR" smtClean="0"/>
              <a:t>‹nº›</a:t>
            </a:fld>
            <a:endParaRPr lang="pt-BR"/>
          </a:p>
        </p:txBody>
      </p:sp>
    </p:spTree>
    <p:extLst>
      <p:ext uri="{BB962C8B-B14F-4D97-AF65-F5344CB8AC3E}">
        <p14:creationId xmlns:p14="http://schemas.microsoft.com/office/powerpoint/2010/main" val="15885767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t-BR" smtClean="0"/>
              <a:t>Clique para editar o título mestre</a:t>
            </a:r>
            <a:endParaRPr lang="pt-BR"/>
          </a:p>
        </p:txBody>
      </p:sp>
      <p:sp>
        <p:nvSpPr>
          <p:cNvPr id="3" name="Espaço Reservado para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E95850-EA65-45CE-9ED5-27A9EA057478}" type="datetime1">
              <a:rPr lang="pt-BR" smtClean="0"/>
              <a:t>18/05/2017</a:t>
            </a:fld>
            <a:endParaRPr lang="pt-BR"/>
          </a:p>
        </p:txBody>
      </p:sp>
      <p:sp>
        <p:nvSpPr>
          <p:cNvPr id="5" name="Espaço Reservado para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pt-BR" smtClean="0"/>
              <a:t>Santificação Pessoal       Pr. Nilson Carvalho </a:t>
            </a:r>
            <a:endParaRPr lang="pt-BR"/>
          </a:p>
        </p:txBody>
      </p:sp>
      <p:sp>
        <p:nvSpPr>
          <p:cNvPr id="6" name="Espaço Reservado para Número de Slid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6192D8-EF01-4A78-B12F-CF408C371B3B}" type="slidenum">
              <a:rPr lang="pt-BR" smtClean="0"/>
              <a:t>‹nº›</a:t>
            </a:fld>
            <a:endParaRPr lang="pt-BR"/>
          </a:p>
        </p:txBody>
      </p:sp>
    </p:spTree>
    <p:extLst>
      <p:ext uri="{BB962C8B-B14F-4D97-AF65-F5344CB8AC3E}">
        <p14:creationId xmlns:p14="http://schemas.microsoft.com/office/powerpoint/2010/main" val="36524687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mailto:nilsoncarvalho62@gmail.com"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hyperlink" Target="https://pt.wikipedia.org/wiki/Homem" TargetMode="External"/><Relationship Id="rId3" Type="http://schemas.openxmlformats.org/officeDocument/2006/relationships/hyperlink" Target="https://pt.wikipedia.org/wiki/L%C3%ADngua_grega" TargetMode="External"/><Relationship Id="rId7" Type="http://schemas.openxmlformats.org/officeDocument/2006/relationships/hyperlink" Target="https://pt.wikipedia.org/wiki/Ci%C3%AAncia" TargetMode="External"/><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hyperlink" Target="https://pt.wikipedia.org/wiki/Pensamento" TargetMode="External"/><Relationship Id="rId5" Type="http://schemas.openxmlformats.org/officeDocument/2006/relationships/hyperlink" Target="https://pt.wikipedia.org/wiki/Raz%C3%A3o" TargetMode="External"/><Relationship Id="rId10" Type="http://schemas.openxmlformats.org/officeDocument/2006/relationships/hyperlink" Target="https://pt.wikipedia.org/wiki/Antropologia#cite_note-1" TargetMode="External"/><Relationship Id="rId4" Type="http://schemas.openxmlformats.org/officeDocument/2006/relationships/hyperlink" Target="https://pt.wiktionary.org/wiki/antropo" TargetMode="External"/><Relationship Id="rId9" Type="http://schemas.openxmlformats.org/officeDocument/2006/relationships/hyperlink" Target="https://pt.wikipedia.org/wiki/Humanidade"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hyperlink" Target="https://pt.wikipedia.org/wiki/1804" TargetMode="External"/><Relationship Id="rId3" Type="http://schemas.openxmlformats.org/officeDocument/2006/relationships/image" Target="../media/image6.jpeg"/><Relationship Id="rId7" Type="http://schemas.openxmlformats.org/officeDocument/2006/relationships/hyperlink" Target="https://pt.wikipedia.org/wiki/12_de_fevereiro" TargetMode="External"/><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hyperlink" Target="https://pt.wikipedia.org/wiki/1724" TargetMode="External"/><Relationship Id="rId5" Type="http://schemas.openxmlformats.org/officeDocument/2006/relationships/hyperlink" Target="https://pt.wikipedia.org/wiki/22_de_abril" TargetMode="External"/><Relationship Id="rId4" Type="http://schemas.openxmlformats.org/officeDocument/2006/relationships/hyperlink" Target="https://pt.wikipedia.org/wiki/K%C3%B6nigsberg"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7.png"/><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419872" y="167354"/>
            <a:ext cx="5544616" cy="726802"/>
          </a:xfrm>
        </p:spPr>
        <p:txBody>
          <a:bodyPr>
            <a:normAutofit/>
          </a:bodyPr>
          <a:lstStyle/>
          <a:p>
            <a:r>
              <a:rPr lang="pt-BR" sz="3200" smtClean="0"/>
              <a:t>Apresentação e plano de aula</a:t>
            </a:r>
            <a:endParaRPr lang="pt-BR" sz="3200" dirty="0"/>
          </a:p>
        </p:txBody>
      </p:sp>
      <p:pic>
        <p:nvPicPr>
          <p:cNvPr id="4" name="Imagem 3" descr="E:\Adm. eclesiástica(pr.)\logo PENTECOSTALDABIBLIA horizontal.png"/>
          <p:cNvPicPr/>
          <p:nvPr/>
        </p:nvPicPr>
        <p:blipFill>
          <a:blip r:embed="rId2"/>
          <a:srcRect/>
          <a:stretch>
            <a:fillRect/>
          </a:stretch>
        </p:blipFill>
        <p:spPr bwMode="auto">
          <a:xfrm>
            <a:off x="42022" y="42621"/>
            <a:ext cx="3028950" cy="851535"/>
          </a:xfrm>
          <a:prstGeom prst="rect">
            <a:avLst/>
          </a:prstGeom>
          <a:noFill/>
          <a:ln w="9525">
            <a:noFill/>
            <a:miter lim="800000"/>
            <a:headEnd/>
            <a:tailEnd/>
          </a:ln>
        </p:spPr>
      </p:pic>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022" y="894156"/>
            <a:ext cx="3456384" cy="2088792"/>
          </a:xfrm>
          <a:prstGeom prst="rect">
            <a:avLst/>
          </a:prstGeom>
        </p:spPr>
      </p:pic>
      <p:sp>
        <p:nvSpPr>
          <p:cNvPr id="6" name="CaixaDeTexto 5"/>
          <p:cNvSpPr txBox="1"/>
          <p:nvPr/>
        </p:nvSpPr>
        <p:spPr>
          <a:xfrm>
            <a:off x="3620476" y="890067"/>
            <a:ext cx="5448799" cy="2092881"/>
          </a:xfrm>
          <a:prstGeom prst="rect">
            <a:avLst/>
          </a:prstGeom>
          <a:noFill/>
        </p:spPr>
        <p:txBody>
          <a:bodyPr wrap="none" rtlCol="0">
            <a:spAutoFit/>
          </a:bodyPr>
          <a:lstStyle/>
          <a:p>
            <a:pPr algn="just"/>
            <a:r>
              <a:rPr lang="pt-BR" sz="1600" dirty="0" smtClean="0">
                <a:latin typeface="Arial" pitchFamily="34" charset="0"/>
                <a:cs typeface="Arial" pitchFamily="34" charset="0"/>
              </a:rPr>
              <a:t>1 – Apostila já está disponibilizada no site, ela será  </a:t>
            </a:r>
            <a:endParaRPr lang="pt-BR" sz="1600" dirty="0">
              <a:latin typeface="Arial" pitchFamily="34" charset="0"/>
              <a:cs typeface="Arial" pitchFamily="34" charset="0"/>
            </a:endParaRPr>
          </a:p>
          <a:p>
            <a:pPr algn="just"/>
            <a:r>
              <a:rPr lang="pt-BR" sz="1600" dirty="0" smtClean="0">
                <a:latin typeface="Arial" pitchFamily="34" charset="0"/>
                <a:cs typeface="Arial" pitchFamily="34" charset="0"/>
              </a:rPr>
              <a:t>utilizada na avaliação final.</a:t>
            </a:r>
          </a:p>
          <a:p>
            <a:pPr algn="just"/>
            <a:r>
              <a:rPr lang="pt-BR" sz="1600" dirty="0" smtClean="0">
                <a:latin typeface="Arial" pitchFamily="34" charset="0"/>
                <a:cs typeface="Arial" pitchFamily="34" charset="0"/>
              </a:rPr>
              <a:t>2 – Avaliação será no último dia de aula.</a:t>
            </a:r>
          </a:p>
          <a:p>
            <a:pPr algn="just"/>
            <a:r>
              <a:rPr lang="pt-BR" sz="1600" dirty="0" smtClean="0">
                <a:latin typeface="Arial" pitchFamily="34" charset="0"/>
                <a:cs typeface="Arial" pitchFamily="34" charset="0"/>
              </a:rPr>
              <a:t>3 – Meu e-mail </a:t>
            </a:r>
            <a:r>
              <a:rPr lang="pt-BR" sz="1600" dirty="0" smtClean="0">
                <a:latin typeface="Arial" pitchFamily="34" charset="0"/>
                <a:cs typeface="Arial" pitchFamily="34" charset="0"/>
                <a:hlinkClick r:id="rId4"/>
              </a:rPr>
              <a:t>nilsoncarvalho62@gmail.com</a:t>
            </a:r>
            <a:endParaRPr lang="pt-BR" sz="1600" dirty="0" smtClean="0">
              <a:latin typeface="Arial" pitchFamily="34" charset="0"/>
              <a:cs typeface="Arial" pitchFamily="34" charset="0"/>
            </a:endParaRPr>
          </a:p>
          <a:p>
            <a:pPr algn="just"/>
            <a:r>
              <a:rPr lang="pt-BR" sz="1600" dirty="0" smtClean="0">
                <a:latin typeface="Arial" pitchFamily="34" charset="0"/>
                <a:cs typeface="Arial" pitchFamily="34" charset="0"/>
              </a:rPr>
              <a:t>4 – WhatsApp  (11) 9 164- 64 01</a:t>
            </a:r>
          </a:p>
          <a:p>
            <a:pPr algn="just"/>
            <a:r>
              <a:rPr lang="pt-BR" sz="1600" dirty="0" smtClean="0">
                <a:latin typeface="Arial" pitchFamily="34" charset="0"/>
                <a:cs typeface="Arial" pitchFamily="34" charset="0"/>
              </a:rPr>
              <a:t>5 – Se desejar as apresentações, favor solicitar. As </a:t>
            </a:r>
          </a:p>
          <a:p>
            <a:pPr algn="just"/>
            <a:r>
              <a:rPr lang="pt-BR" sz="1600" dirty="0" smtClean="0">
                <a:latin typeface="Arial" pitchFamily="34" charset="0"/>
                <a:cs typeface="Arial" pitchFamily="34" charset="0"/>
              </a:rPr>
              <a:t>Apresentações conterão mais material, por isso não se</a:t>
            </a:r>
          </a:p>
          <a:p>
            <a:pPr algn="just"/>
            <a:r>
              <a:rPr lang="pt-BR" sz="1600" dirty="0" smtClean="0">
                <a:latin typeface="Arial" pitchFamily="34" charset="0"/>
                <a:cs typeface="Arial" pitchFamily="34" charset="0"/>
              </a:rPr>
              <a:t>Fixar na apostila durante as aulas e sim nas orientações</a:t>
            </a:r>
            <a:r>
              <a:rPr lang="pt-BR" dirty="0" smtClean="0"/>
              <a:t>.</a:t>
            </a:r>
            <a:endParaRPr lang="pt-BR" dirty="0"/>
          </a:p>
        </p:txBody>
      </p:sp>
      <p:sp>
        <p:nvSpPr>
          <p:cNvPr id="7" name="Espaço Reservado para Data 6"/>
          <p:cNvSpPr>
            <a:spLocks noGrp="1"/>
          </p:cNvSpPr>
          <p:nvPr>
            <p:ph type="dt" sz="half" idx="10"/>
          </p:nvPr>
        </p:nvSpPr>
        <p:spPr/>
        <p:txBody>
          <a:bodyPr/>
          <a:lstStyle/>
          <a:p>
            <a:fld id="{4151B1CC-6E41-480E-883F-DFA6525CD0F3}" type="datetime1">
              <a:rPr lang="pt-BR" smtClean="0"/>
              <a:t>18/05/2017</a:t>
            </a:fld>
            <a:endParaRPr lang="pt-BR"/>
          </a:p>
        </p:txBody>
      </p:sp>
      <p:sp>
        <p:nvSpPr>
          <p:cNvPr id="8" name="Espaço Reservado para Rodapé 7"/>
          <p:cNvSpPr>
            <a:spLocks noGrp="1"/>
          </p:cNvSpPr>
          <p:nvPr>
            <p:ph type="ftr" sz="quarter" idx="11"/>
          </p:nvPr>
        </p:nvSpPr>
        <p:spPr/>
        <p:txBody>
          <a:bodyPr/>
          <a:lstStyle/>
          <a:p>
            <a:r>
              <a:rPr lang="pt-BR" smtClean="0"/>
              <a:t>Santificação Pessoal       Pr. Nilson Carvalho </a:t>
            </a:r>
            <a:endParaRPr lang="pt-BR" dirty="0"/>
          </a:p>
        </p:txBody>
      </p:sp>
      <p:sp>
        <p:nvSpPr>
          <p:cNvPr id="9" name="Espaço Reservado para Número de Slide 8"/>
          <p:cNvSpPr>
            <a:spLocks noGrp="1"/>
          </p:cNvSpPr>
          <p:nvPr>
            <p:ph type="sldNum" sz="quarter" idx="12"/>
          </p:nvPr>
        </p:nvSpPr>
        <p:spPr/>
        <p:txBody>
          <a:bodyPr/>
          <a:lstStyle/>
          <a:p>
            <a:fld id="{E16192D8-EF01-4A78-B12F-CF408C371B3B}" type="slidenum">
              <a:rPr lang="pt-BR" smtClean="0"/>
              <a:t>1</a:t>
            </a:fld>
            <a:endParaRPr lang="pt-BR" dirty="0"/>
          </a:p>
        </p:txBody>
      </p:sp>
      <p:sp>
        <p:nvSpPr>
          <p:cNvPr id="10" name="CaixaDeTexto 9"/>
          <p:cNvSpPr txBox="1"/>
          <p:nvPr/>
        </p:nvSpPr>
        <p:spPr>
          <a:xfrm>
            <a:off x="42022" y="3349268"/>
            <a:ext cx="5224956" cy="2585323"/>
          </a:xfrm>
          <a:prstGeom prst="rect">
            <a:avLst/>
          </a:prstGeom>
          <a:noFill/>
        </p:spPr>
        <p:txBody>
          <a:bodyPr wrap="none" rtlCol="0">
            <a:spAutoFit/>
          </a:bodyPr>
          <a:lstStyle/>
          <a:p>
            <a:pPr marL="285750" indent="-285750">
              <a:buFont typeface="Wingdings" pitchFamily="2" charset="2"/>
              <a:buChar char="ü"/>
            </a:pPr>
            <a:r>
              <a:rPr lang="pt-BR" dirty="0" smtClean="0"/>
              <a:t>Lista de chamada não esquecer de assinar</a:t>
            </a:r>
          </a:p>
          <a:p>
            <a:pPr marL="285750" indent="-285750">
              <a:buFont typeface="Wingdings" pitchFamily="2" charset="2"/>
              <a:buChar char="ü"/>
            </a:pPr>
            <a:r>
              <a:rPr lang="pt-BR" dirty="0" smtClean="0"/>
              <a:t>Manifestar-se sempre que for reconhecido</a:t>
            </a:r>
          </a:p>
          <a:p>
            <a:pPr marL="285750" indent="-285750">
              <a:buFont typeface="Wingdings" pitchFamily="2" charset="2"/>
              <a:buChar char="ü"/>
            </a:pPr>
            <a:r>
              <a:rPr lang="pt-BR" dirty="0" smtClean="0"/>
              <a:t>Discutir sempre o ponto de vista/ideia, não</a:t>
            </a:r>
          </a:p>
          <a:p>
            <a:r>
              <a:rPr lang="pt-BR" dirty="0" smtClean="0"/>
              <a:t>     á pessoa.</a:t>
            </a:r>
          </a:p>
          <a:p>
            <a:pPr marL="285750" indent="-285750">
              <a:buFont typeface="Wingdings" pitchFamily="2" charset="2"/>
              <a:buChar char="ü"/>
            </a:pPr>
            <a:r>
              <a:rPr lang="pt-BR" dirty="0" smtClean="0"/>
              <a:t>Tudo quanto dissermos aqui é ambiente de aula.</a:t>
            </a:r>
          </a:p>
          <a:p>
            <a:pPr marL="285750" indent="-285750">
              <a:buFont typeface="Wingdings" pitchFamily="2" charset="2"/>
              <a:buChar char="ü"/>
            </a:pPr>
            <a:r>
              <a:rPr lang="pt-BR" dirty="0" smtClean="0"/>
              <a:t>Participar de todas as atividades, constarão </a:t>
            </a:r>
          </a:p>
          <a:p>
            <a:r>
              <a:rPr lang="pt-BR" dirty="0"/>
              <a:t> </a:t>
            </a:r>
            <a:r>
              <a:rPr lang="pt-BR" dirty="0" smtClean="0"/>
              <a:t>     como conceito de classe na avaliação.</a:t>
            </a:r>
          </a:p>
          <a:p>
            <a:pPr marL="285750" indent="-285750">
              <a:buFont typeface="Wingdings" pitchFamily="2" charset="2"/>
              <a:buChar char="ü"/>
            </a:pPr>
            <a:r>
              <a:rPr lang="pt-BR" dirty="0" smtClean="0"/>
              <a:t>As dúvidas podem ser tiradas também pelo e-mail.</a:t>
            </a:r>
          </a:p>
          <a:p>
            <a:pPr marL="285750" indent="-285750">
              <a:buFont typeface="Wingdings" pitchFamily="2" charset="2"/>
              <a:buChar char="ü"/>
            </a:pPr>
            <a:r>
              <a:rPr lang="pt-BR" dirty="0" smtClean="0"/>
              <a:t>Não faltem, pois, as faltas podem te reprovar.</a:t>
            </a:r>
          </a:p>
        </p:txBody>
      </p:sp>
      <p:sp>
        <p:nvSpPr>
          <p:cNvPr id="11" name="CaixaDeTexto 10"/>
          <p:cNvSpPr txBox="1"/>
          <p:nvPr/>
        </p:nvSpPr>
        <p:spPr>
          <a:xfrm>
            <a:off x="5724128" y="3382611"/>
            <a:ext cx="2952328" cy="2000548"/>
          </a:xfrm>
          <a:prstGeom prst="rect">
            <a:avLst/>
          </a:prstGeom>
          <a:noFill/>
        </p:spPr>
        <p:txBody>
          <a:bodyPr wrap="square" rtlCol="0">
            <a:spAutoFit/>
          </a:bodyPr>
          <a:lstStyle/>
          <a:p>
            <a:r>
              <a:rPr lang="pt-BR" sz="2800" dirty="0" smtClean="0">
                <a:latin typeface="Arial" pitchFamily="34" charset="0"/>
                <a:cs typeface="Arial" pitchFamily="34" charset="0"/>
              </a:rPr>
              <a:t>Datas das aulas</a:t>
            </a:r>
          </a:p>
          <a:p>
            <a:r>
              <a:rPr lang="pt-BR" sz="2400" dirty="0" smtClean="0">
                <a:latin typeface="Arial" pitchFamily="34" charset="0"/>
                <a:cs typeface="Arial" pitchFamily="34" charset="0"/>
              </a:rPr>
              <a:t>1°. 07 – 05  - 2017</a:t>
            </a:r>
          </a:p>
          <a:p>
            <a:r>
              <a:rPr lang="pt-BR" sz="2400" dirty="0" smtClean="0">
                <a:latin typeface="Arial" pitchFamily="34" charset="0"/>
                <a:cs typeface="Arial" pitchFamily="34" charset="0"/>
              </a:rPr>
              <a:t>2°. 21 – 05 – 2017</a:t>
            </a:r>
          </a:p>
          <a:p>
            <a:r>
              <a:rPr lang="pt-BR" sz="2400" dirty="0" smtClean="0">
                <a:latin typeface="Arial" pitchFamily="34" charset="0"/>
                <a:cs typeface="Arial" pitchFamily="34" charset="0"/>
              </a:rPr>
              <a:t>3°. 28 – 05 – 2017</a:t>
            </a:r>
          </a:p>
          <a:p>
            <a:r>
              <a:rPr lang="pt-BR" sz="2400" dirty="0" smtClean="0">
                <a:latin typeface="Arial" pitchFamily="34" charset="0"/>
                <a:cs typeface="Arial" pitchFamily="34" charset="0"/>
              </a:rPr>
              <a:t>4°. 04 – 06 - 2017</a:t>
            </a:r>
            <a:endParaRPr lang="pt-BR" sz="2400" dirty="0">
              <a:latin typeface="Arial" pitchFamily="34" charset="0"/>
              <a:cs typeface="Arial" pitchFamily="34" charset="0"/>
            </a:endParaRPr>
          </a:p>
        </p:txBody>
      </p:sp>
    </p:spTree>
    <p:extLst>
      <p:ext uri="{BB962C8B-B14F-4D97-AF65-F5344CB8AC3E}">
        <p14:creationId xmlns:p14="http://schemas.microsoft.com/office/powerpoint/2010/main" val="31030416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EC806A1C-6F31-4D96-815E-95F29F9C0A86}" type="datetime1">
              <a:rPr lang="pt-BR" smtClean="0"/>
              <a:t>18/05/2017</a:t>
            </a:fld>
            <a:endParaRPr lang="pt-BR"/>
          </a:p>
        </p:txBody>
      </p:sp>
      <p:sp>
        <p:nvSpPr>
          <p:cNvPr id="3" name="Espaço Reservado para Rodapé 2"/>
          <p:cNvSpPr>
            <a:spLocks noGrp="1"/>
          </p:cNvSpPr>
          <p:nvPr>
            <p:ph type="ftr" sz="quarter" idx="11"/>
          </p:nvPr>
        </p:nvSpPr>
        <p:spPr/>
        <p:txBody>
          <a:bodyPr/>
          <a:lstStyle/>
          <a:p>
            <a:r>
              <a:rPr lang="pt-BR" smtClean="0"/>
              <a:t>Santificação Pessoal       Pr. Nilson Carvalho </a:t>
            </a:r>
            <a:endParaRPr lang="pt-BR"/>
          </a:p>
        </p:txBody>
      </p:sp>
      <p:sp>
        <p:nvSpPr>
          <p:cNvPr id="4" name="Espaço Reservado para Número de Slide 3"/>
          <p:cNvSpPr>
            <a:spLocks noGrp="1"/>
          </p:cNvSpPr>
          <p:nvPr>
            <p:ph type="sldNum" sz="quarter" idx="12"/>
          </p:nvPr>
        </p:nvSpPr>
        <p:spPr/>
        <p:txBody>
          <a:bodyPr/>
          <a:lstStyle/>
          <a:p>
            <a:fld id="{E16192D8-EF01-4A78-B12F-CF408C371B3B}" type="slidenum">
              <a:rPr lang="pt-BR" smtClean="0"/>
              <a:t>10</a:t>
            </a:fld>
            <a:endParaRPr lang="pt-BR"/>
          </a:p>
        </p:txBody>
      </p:sp>
      <p:pic>
        <p:nvPicPr>
          <p:cNvPr id="6" name="Imagem 5" descr="E:\Adm. eclesiástica(pr.)\logo PENTECOSTALDABIBLIA horizontal.png"/>
          <p:cNvPicPr/>
          <p:nvPr/>
        </p:nvPicPr>
        <p:blipFill>
          <a:blip r:embed="rId2"/>
          <a:srcRect/>
          <a:stretch>
            <a:fillRect/>
          </a:stretch>
        </p:blipFill>
        <p:spPr bwMode="auto">
          <a:xfrm>
            <a:off x="42022" y="42621"/>
            <a:ext cx="3028950" cy="851535"/>
          </a:xfrm>
          <a:prstGeom prst="rect">
            <a:avLst/>
          </a:prstGeom>
          <a:noFill/>
          <a:ln w="9525">
            <a:noFill/>
            <a:miter lim="800000"/>
            <a:headEnd/>
            <a:tailEnd/>
          </a:ln>
        </p:spPr>
      </p:pic>
      <p:sp>
        <p:nvSpPr>
          <p:cNvPr id="5" name="CaixaDeTexto 4"/>
          <p:cNvSpPr txBox="1"/>
          <p:nvPr/>
        </p:nvSpPr>
        <p:spPr>
          <a:xfrm>
            <a:off x="3203848" y="554268"/>
            <a:ext cx="5437771" cy="369332"/>
          </a:xfrm>
          <a:prstGeom prst="rect">
            <a:avLst/>
          </a:prstGeom>
          <a:noFill/>
        </p:spPr>
        <p:txBody>
          <a:bodyPr wrap="none" rtlCol="0">
            <a:spAutoFit/>
          </a:bodyPr>
          <a:lstStyle/>
          <a:p>
            <a:pPr marL="285750" indent="-285750">
              <a:buFont typeface="Wingdings" pitchFamily="2" charset="2"/>
              <a:buChar char="ü"/>
            </a:pPr>
            <a:r>
              <a:rPr lang="pt-BR" dirty="0" smtClean="0"/>
              <a:t>A base desta santidade do povo de Deus é a salvação</a:t>
            </a:r>
            <a:endParaRPr lang="pt-BR" dirty="0"/>
          </a:p>
        </p:txBody>
      </p:sp>
      <p:sp>
        <p:nvSpPr>
          <p:cNvPr id="7" name="CaixaDeTexto 6"/>
          <p:cNvSpPr txBox="1"/>
          <p:nvPr/>
        </p:nvSpPr>
        <p:spPr>
          <a:xfrm>
            <a:off x="539552" y="1052736"/>
            <a:ext cx="7740260" cy="369332"/>
          </a:xfrm>
          <a:prstGeom prst="rect">
            <a:avLst/>
          </a:prstGeom>
          <a:noFill/>
        </p:spPr>
        <p:txBody>
          <a:bodyPr wrap="none" rtlCol="0">
            <a:spAutoFit/>
          </a:bodyPr>
          <a:lstStyle/>
          <a:p>
            <a:r>
              <a:rPr lang="pt-BR" dirty="0" smtClean="0"/>
              <a:t>Não tem como falar sobre esse tema sem pensar no estudo do homem, ou seja:-</a:t>
            </a:r>
            <a:endParaRPr lang="pt-BR" dirty="0"/>
          </a:p>
        </p:txBody>
      </p:sp>
      <p:pic>
        <p:nvPicPr>
          <p:cNvPr id="9" name="Imagem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9990" y="1628800"/>
            <a:ext cx="7630442" cy="4653136"/>
          </a:xfrm>
          <a:prstGeom prst="rect">
            <a:avLst/>
          </a:prstGeom>
        </p:spPr>
      </p:pic>
    </p:spTree>
    <p:extLst>
      <p:ext uri="{BB962C8B-B14F-4D97-AF65-F5344CB8AC3E}">
        <p14:creationId xmlns:p14="http://schemas.microsoft.com/office/powerpoint/2010/main" val="21793592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9ABA62EC-0C42-45ED-A4CD-2F93DD7C3ACF}" type="datetime1">
              <a:rPr lang="pt-BR" smtClean="0"/>
              <a:t>18/05/2017</a:t>
            </a:fld>
            <a:endParaRPr lang="pt-BR"/>
          </a:p>
        </p:txBody>
      </p:sp>
      <p:sp>
        <p:nvSpPr>
          <p:cNvPr id="3" name="Espaço Reservado para Rodapé 2"/>
          <p:cNvSpPr>
            <a:spLocks noGrp="1"/>
          </p:cNvSpPr>
          <p:nvPr>
            <p:ph type="ftr" sz="quarter" idx="11"/>
          </p:nvPr>
        </p:nvSpPr>
        <p:spPr/>
        <p:txBody>
          <a:bodyPr/>
          <a:lstStyle/>
          <a:p>
            <a:r>
              <a:rPr lang="pt-BR" smtClean="0"/>
              <a:t>Santificação Pessoal       Pr. Nilson Carvalho </a:t>
            </a:r>
            <a:endParaRPr lang="pt-BR"/>
          </a:p>
        </p:txBody>
      </p:sp>
      <p:sp>
        <p:nvSpPr>
          <p:cNvPr id="4" name="Espaço Reservado para Número de Slide 3"/>
          <p:cNvSpPr>
            <a:spLocks noGrp="1"/>
          </p:cNvSpPr>
          <p:nvPr>
            <p:ph type="sldNum" sz="quarter" idx="12"/>
          </p:nvPr>
        </p:nvSpPr>
        <p:spPr/>
        <p:txBody>
          <a:bodyPr/>
          <a:lstStyle/>
          <a:p>
            <a:fld id="{E16192D8-EF01-4A78-B12F-CF408C371B3B}" type="slidenum">
              <a:rPr lang="pt-BR" smtClean="0"/>
              <a:t>11</a:t>
            </a:fld>
            <a:endParaRPr lang="pt-BR" dirty="0"/>
          </a:p>
        </p:txBody>
      </p:sp>
      <p:pic>
        <p:nvPicPr>
          <p:cNvPr id="5" name="Imagem 4" descr="E:\Adm. eclesiástica(pr.)\logo PENTECOSTALDABIBLIA horizontal.png"/>
          <p:cNvPicPr/>
          <p:nvPr/>
        </p:nvPicPr>
        <p:blipFill>
          <a:blip r:embed="rId2"/>
          <a:srcRect/>
          <a:stretch>
            <a:fillRect/>
          </a:stretch>
        </p:blipFill>
        <p:spPr bwMode="auto">
          <a:xfrm>
            <a:off x="42022" y="127959"/>
            <a:ext cx="3028950" cy="851535"/>
          </a:xfrm>
          <a:prstGeom prst="rect">
            <a:avLst/>
          </a:prstGeom>
          <a:noFill/>
          <a:ln w="9525">
            <a:noFill/>
            <a:miter lim="800000"/>
            <a:headEnd/>
            <a:tailEnd/>
          </a:ln>
        </p:spPr>
      </p:pic>
      <p:sp>
        <p:nvSpPr>
          <p:cNvPr id="6" name="CaixaDeTexto 5"/>
          <p:cNvSpPr txBox="1"/>
          <p:nvPr/>
        </p:nvSpPr>
        <p:spPr>
          <a:xfrm rot="16200000">
            <a:off x="-1978035" y="3075351"/>
            <a:ext cx="5112569" cy="923330"/>
          </a:xfrm>
          <a:prstGeom prst="rect">
            <a:avLst/>
          </a:prstGeom>
          <a:noFill/>
        </p:spPr>
        <p:txBody>
          <a:bodyPr wrap="square" rtlCol="0">
            <a:spAutoFit/>
          </a:bodyPr>
          <a:lstStyle/>
          <a:p>
            <a:r>
              <a:rPr lang="pt-BR" sz="5400" dirty="0" smtClean="0">
                <a:latin typeface="Agency FB" pitchFamily="34" charset="0"/>
              </a:rPr>
              <a:t>  A n t r o p o l o g i a</a:t>
            </a:r>
            <a:endParaRPr lang="pt-BR" sz="5400" dirty="0">
              <a:latin typeface="Agency FB" pitchFamily="34" charset="0"/>
            </a:endParaRPr>
          </a:p>
        </p:txBody>
      </p:sp>
      <p:sp>
        <p:nvSpPr>
          <p:cNvPr id="7" name="Retângulo 6"/>
          <p:cNvSpPr/>
          <p:nvPr/>
        </p:nvSpPr>
        <p:spPr>
          <a:xfrm>
            <a:off x="1907704" y="980728"/>
            <a:ext cx="6012160" cy="1477328"/>
          </a:xfrm>
          <a:prstGeom prst="rect">
            <a:avLst/>
          </a:prstGeom>
        </p:spPr>
        <p:txBody>
          <a:bodyPr wrap="square">
            <a:spAutoFit/>
          </a:bodyPr>
          <a:lstStyle/>
          <a:p>
            <a:pPr algn="just"/>
            <a:r>
              <a:rPr lang="pt-BR" dirty="0"/>
              <a:t>(do </a:t>
            </a:r>
            <a:r>
              <a:rPr lang="pt-BR" dirty="0">
                <a:hlinkClick r:id="rId3" tooltip="Língua grega"/>
              </a:rPr>
              <a:t>grego</a:t>
            </a:r>
            <a:r>
              <a:rPr lang="pt-BR" dirty="0"/>
              <a:t> </a:t>
            </a:r>
            <a:r>
              <a:rPr lang="pt-BR" dirty="0" err="1"/>
              <a:t>ἄνθρω</a:t>
            </a:r>
            <a:r>
              <a:rPr lang="pt-BR" dirty="0"/>
              <a:t>πος, </a:t>
            </a:r>
            <a:r>
              <a:rPr lang="pt-BR" i="1" dirty="0">
                <a:hlinkClick r:id="rId4" tooltip="wikt:antropo"/>
              </a:rPr>
              <a:t>anthropos</a:t>
            </a:r>
            <a:r>
              <a:rPr lang="pt-BR" dirty="0"/>
              <a:t>, "homem"; e λόγος, </a:t>
            </a:r>
            <a:r>
              <a:rPr lang="pt-BR" i="1" dirty="0"/>
              <a:t>logos</a:t>
            </a:r>
            <a:r>
              <a:rPr lang="pt-BR" dirty="0"/>
              <a:t>, "</a:t>
            </a:r>
            <a:r>
              <a:rPr lang="pt-BR" dirty="0">
                <a:hlinkClick r:id="rId5" tooltip="Razão"/>
              </a:rPr>
              <a:t>razão</a:t>
            </a:r>
            <a:r>
              <a:rPr lang="pt-BR" dirty="0"/>
              <a:t>", "</a:t>
            </a:r>
            <a:r>
              <a:rPr lang="pt-BR" dirty="0">
                <a:hlinkClick r:id="rId6" tooltip="Pensamento"/>
              </a:rPr>
              <a:t>pensamento</a:t>
            </a:r>
            <a:r>
              <a:rPr lang="pt-BR" dirty="0"/>
              <a:t>", "discurso", "estudo") é a </a:t>
            </a:r>
            <a:r>
              <a:rPr lang="pt-BR" dirty="0">
                <a:hlinkClick r:id="rId7" tooltip="Ciência"/>
              </a:rPr>
              <a:t>ciência</a:t>
            </a:r>
            <a:r>
              <a:rPr lang="pt-BR" dirty="0"/>
              <a:t> que tem como objeto o estudo sobre o </a:t>
            </a:r>
            <a:r>
              <a:rPr lang="pt-BR" dirty="0">
                <a:hlinkClick r:id="rId8" tooltip="Homem"/>
              </a:rPr>
              <a:t>homem</a:t>
            </a:r>
            <a:r>
              <a:rPr lang="pt-BR" dirty="0"/>
              <a:t> e a </a:t>
            </a:r>
            <a:r>
              <a:rPr lang="pt-BR" dirty="0">
                <a:hlinkClick r:id="rId9" tooltip="Humanidade"/>
              </a:rPr>
              <a:t>humanidade</a:t>
            </a:r>
            <a:r>
              <a:rPr lang="pt-BR" dirty="0"/>
              <a:t> de maneira totalizante, ou seja, abrangendo todas as suas dimensões.</a:t>
            </a:r>
            <a:r>
              <a:rPr lang="pt-BR" baseline="30000" dirty="0">
                <a:hlinkClick r:id="rId10"/>
              </a:rPr>
              <a:t>[1]</a:t>
            </a:r>
            <a:endParaRPr lang="pt-BR" dirty="0"/>
          </a:p>
        </p:txBody>
      </p:sp>
      <p:sp>
        <p:nvSpPr>
          <p:cNvPr id="8" name="Retângulo 7"/>
          <p:cNvSpPr/>
          <p:nvPr/>
        </p:nvSpPr>
        <p:spPr>
          <a:xfrm>
            <a:off x="1187624" y="2525358"/>
            <a:ext cx="7686600" cy="3693319"/>
          </a:xfrm>
          <a:prstGeom prst="rect">
            <a:avLst/>
          </a:prstGeom>
        </p:spPr>
        <p:txBody>
          <a:bodyPr wrap="square">
            <a:spAutoFit/>
          </a:bodyPr>
          <a:lstStyle/>
          <a:p>
            <a:pPr algn="just"/>
            <a:r>
              <a:rPr lang="pt-BR" dirty="0" smtClean="0">
                <a:latin typeface="Arial" pitchFamily="34" charset="0"/>
                <a:cs typeface="Arial" pitchFamily="34" charset="0"/>
              </a:rPr>
              <a:t>A Antropologia é o estudo do homem, mas não sob um único aspecto. A antropologia tece um estudo detalhado do homem tanto como ser biológico, como também levando em consideração aspectos sociais e culturais. Desta forma, a antropologia arregimenta sob seus aspectos, dimensões muito amplas, o que faz com que ela seja organizada em áreas que indiquem vertentes a serem privilegiadas sob este estudo, como(1) </a:t>
            </a:r>
            <a:r>
              <a:rPr lang="pt-BR" u="sng"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Antropologia Social, </a:t>
            </a:r>
            <a:r>
              <a:rPr lang="pt-BR" dirty="0" smtClean="0">
                <a:latin typeface="Arial" pitchFamily="34" charset="0"/>
                <a:cs typeface="Arial" pitchFamily="34" charset="0"/>
              </a:rPr>
              <a:t>que foca os aspectos da organização social e política, ou ainda a(2</a:t>
            </a:r>
            <a:r>
              <a:rPr lang="pt-BR" u="sng" dirty="0" smtClean="0">
                <a:solidFill>
                  <a:schemeClr val="accent3">
                    <a:lumMod val="50000"/>
                  </a:schemeClr>
                </a:solidFill>
                <a:effectLst>
                  <a:outerShdw blurRad="38100" dist="38100" dir="2700000" algn="tl">
                    <a:srgbClr val="000000">
                      <a:alpha val="43137"/>
                    </a:srgbClr>
                  </a:outerShdw>
                </a:effectLst>
                <a:latin typeface="Arial" pitchFamily="34" charset="0"/>
                <a:cs typeface="Arial" pitchFamily="34" charset="0"/>
              </a:rPr>
              <a:t>) Antropologia Biológica</a:t>
            </a:r>
            <a:r>
              <a:rPr lang="pt-BR" dirty="0" smtClean="0">
                <a:latin typeface="Arial" pitchFamily="34" charset="0"/>
                <a:cs typeface="Arial" pitchFamily="34" charset="0"/>
              </a:rPr>
              <a:t>, que se centraliza nos aspectos genéticos e biológicos do homem. Podemos entender que a antropologia permite entendermos quem somos, a partir de elementos que nos representam e que são criados a partir de nossas organizações sociais, fazendo com que nos reconheçamos exatamente no espelho dos outros.</a:t>
            </a:r>
            <a:endParaRPr lang="pt-BR" dirty="0">
              <a:latin typeface="Arial" pitchFamily="34" charset="0"/>
              <a:cs typeface="Arial" pitchFamily="34" charset="0"/>
            </a:endParaRPr>
          </a:p>
        </p:txBody>
      </p:sp>
    </p:spTree>
    <p:extLst>
      <p:ext uri="{BB962C8B-B14F-4D97-AF65-F5344CB8AC3E}">
        <p14:creationId xmlns:p14="http://schemas.microsoft.com/office/powerpoint/2010/main" val="16226606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85D23C96-04ED-48B6-8F1C-0086F0C92DAB}" type="datetime1">
              <a:rPr lang="pt-BR" smtClean="0"/>
              <a:t>18/05/2017</a:t>
            </a:fld>
            <a:endParaRPr lang="pt-BR"/>
          </a:p>
        </p:txBody>
      </p:sp>
      <p:sp>
        <p:nvSpPr>
          <p:cNvPr id="3" name="Espaço Reservado para Rodapé 2"/>
          <p:cNvSpPr>
            <a:spLocks noGrp="1"/>
          </p:cNvSpPr>
          <p:nvPr>
            <p:ph type="ftr" sz="quarter" idx="11"/>
          </p:nvPr>
        </p:nvSpPr>
        <p:spPr/>
        <p:txBody>
          <a:bodyPr/>
          <a:lstStyle/>
          <a:p>
            <a:r>
              <a:rPr lang="pt-BR" smtClean="0"/>
              <a:t>Santificação Pessoal       Pr. Nilson Carvalho </a:t>
            </a:r>
            <a:endParaRPr lang="pt-BR"/>
          </a:p>
        </p:txBody>
      </p:sp>
      <p:sp>
        <p:nvSpPr>
          <p:cNvPr id="4" name="Espaço Reservado para Número de Slide 3"/>
          <p:cNvSpPr>
            <a:spLocks noGrp="1"/>
          </p:cNvSpPr>
          <p:nvPr>
            <p:ph type="sldNum" sz="quarter" idx="12"/>
          </p:nvPr>
        </p:nvSpPr>
        <p:spPr/>
        <p:txBody>
          <a:bodyPr/>
          <a:lstStyle/>
          <a:p>
            <a:fld id="{E16192D8-EF01-4A78-B12F-CF408C371B3B}" type="slidenum">
              <a:rPr lang="pt-BR" smtClean="0"/>
              <a:t>12</a:t>
            </a:fld>
            <a:endParaRPr lang="pt-BR"/>
          </a:p>
        </p:txBody>
      </p:sp>
      <p:pic>
        <p:nvPicPr>
          <p:cNvPr id="5" name="Imagem 4" descr="E:\Adm. eclesiástica(pr.)\logo PENTECOSTALDABIBLIA horizontal.png"/>
          <p:cNvPicPr/>
          <p:nvPr/>
        </p:nvPicPr>
        <p:blipFill>
          <a:blip r:embed="rId2"/>
          <a:srcRect/>
          <a:stretch>
            <a:fillRect/>
          </a:stretch>
        </p:blipFill>
        <p:spPr bwMode="auto">
          <a:xfrm>
            <a:off x="42022" y="116632"/>
            <a:ext cx="3028950" cy="851535"/>
          </a:xfrm>
          <a:prstGeom prst="rect">
            <a:avLst/>
          </a:prstGeom>
          <a:noFill/>
          <a:ln w="9525">
            <a:noFill/>
            <a:miter lim="800000"/>
            <a:headEnd/>
            <a:tailEnd/>
          </a:ln>
        </p:spPr>
      </p:pic>
      <p:sp>
        <p:nvSpPr>
          <p:cNvPr id="6" name="CaixaDeTexto 5"/>
          <p:cNvSpPr txBox="1"/>
          <p:nvPr/>
        </p:nvSpPr>
        <p:spPr>
          <a:xfrm rot="16200000">
            <a:off x="-1978035" y="3291372"/>
            <a:ext cx="5112569" cy="923330"/>
          </a:xfrm>
          <a:prstGeom prst="rect">
            <a:avLst/>
          </a:prstGeom>
          <a:noFill/>
        </p:spPr>
        <p:txBody>
          <a:bodyPr wrap="square" rtlCol="0">
            <a:spAutoFit/>
          </a:bodyPr>
          <a:lstStyle/>
          <a:p>
            <a:r>
              <a:rPr lang="pt-BR" sz="5400" dirty="0" smtClean="0">
                <a:latin typeface="Agency FB" pitchFamily="34" charset="0"/>
              </a:rPr>
              <a:t>  A n t r o p o l o g i a</a:t>
            </a:r>
            <a:endParaRPr lang="pt-BR" sz="5400" dirty="0">
              <a:latin typeface="Agency FB" pitchFamily="34" charset="0"/>
            </a:endParaRPr>
          </a:p>
        </p:txBody>
      </p:sp>
      <p:sp>
        <p:nvSpPr>
          <p:cNvPr id="7" name="Retângulo 6"/>
          <p:cNvSpPr/>
          <p:nvPr/>
        </p:nvSpPr>
        <p:spPr>
          <a:xfrm>
            <a:off x="1295352" y="1556792"/>
            <a:ext cx="7410908" cy="4678204"/>
          </a:xfrm>
          <a:prstGeom prst="rect">
            <a:avLst/>
          </a:prstGeom>
        </p:spPr>
        <p:txBody>
          <a:bodyPr wrap="square">
            <a:spAutoFit/>
          </a:bodyPr>
          <a:lstStyle/>
          <a:p>
            <a:pPr algn="just"/>
            <a:r>
              <a:rPr lang="pt-BR" sz="1400" b="1" u="sng" dirty="0" smtClean="0">
                <a:effectLst>
                  <a:outerShdw blurRad="38100" dist="38100" dir="2700000" algn="tl">
                    <a:srgbClr val="000000">
                      <a:alpha val="43137"/>
                    </a:srgbClr>
                  </a:outerShdw>
                </a:effectLst>
                <a:latin typeface="Arial" pitchFamily="34" charset="0"/>
                <a:cs typeface="Arial" pitchFamily="34" charset="0"/>
              </a:rPr>
              <a:t>A antropologia da religião</a:t>
            </a:r>
            <a:r>
              <a:rPr lang="pt-BR" sz="1400" dirty="0" smtClean="0">
                <a:latin typeface="Arial" pitchFamily="34" charset="0"/>
                <a:cs typeface="Arial" pitchFamily="34" charset="0"/>
              </a:rPr>
              <a:t> envolve o estudo das instituições religiosas em relação a outras instituições sociais, e da comparação de crenças e práticas religiosas em diferentes </a:t>
            </a:r>
            <a:r>
              <a:rPr lang="pt-BR" dirty="0" smtClean="0"/>
              <a:t>culturas</a:t>
            </a:r>
            <a:r>
              <a:rPr lang="pt-BR" sz="1400" dirty="0" smtClean="0">
                <a:latin typeface="Arial" pitchFamily="34" charset="0"/>
                <a:cs typeface="Arial" pitchFamily="34" charset="0"/>
              </a:rPr>
              <a:t>. A antropologia moderna assume que toda religião é criada pela comunidade humana que se prostra diante dela, uma abordagem metodológica que é chamada a ideia de projeção.</a:t>
            </a:r>
          </a:p>
          <a:p>
            <a:pPr algn="just"/>
            <a:r>
              <a:rPr lang="pt-BR" sz="1400" dirty="0" smtClean="0">
                <a:latin typeface="Arial" pitchFamily="34" charset="0"/>
                <a:cs typeface="Arial" pitchFamily="34" charset="0"/>
              </a:rPr>
              <a:t>Um </a:t>
            </a:r>
            <a:r>
              <a:rPr lang="pt-BR" sz="1400" dirty="0">
                <a:latin typeface="Arial" pitchFamily="34" charset="0"/>
                <a:cs typeface="Arial" pitchFamily="34" charset="0"/>
              </a:rPr>
              <a:t>dos principais problemas na antropologia da religião é a definição da própria religião. Ao mesmo tempo os antropólogos acreditam que certas práticas e crenças religiosas eram mais ou menos universal a todas as culturas, em algum momento do seu desenvolvimento, tais como a crença em </a:t>
            </a:r>
            <a:r>
              <a:rPr lang="pt-BR" sz="1400" dirty="0" smtClean="0">
                <a:latin typeface="Arial" pitchFamily="34" charset="0"/>
                <a:cs typeface="Arial" pitchFamily="34" charset="0"/>
              </a:rPr>
              <a:t>espíritos</a:t>
            </a:r>
            <a:r>
              <a:rPr lang="pt-BR" sz="1400" dirty="0">
                <a:latin typeface="Arial" pitchFamily="34" charset="0"/>
                <a:cs typeface="Arial" pitchFamily="34" charset="0"/>
              </a:rPr>
              <a:t> ou </a:t>
            </a:r>
            <a:r>
              <a:rPr lang="pt-BR" sz="1400" dirty="0" smtClean="0">
                <a:latin typeface="Arial" pitchFamily="34" charset="0"/>
                <a:cs typeface="Arial" pitchFamily="34" charset="0"/>
              </a:rPr>
              <a:t>fantasmas, </a:t>
            </a:r>
            <a:r>
              <a:rPr lang="pt-BR" sz="1400" dirty="0">
                <a:latin typeface="Arial" pitchFamily="34" charset="0"/>
                <a:cs typeface="Arial" pitchFamily="34" charset="0"/>
              </a:rPr>
              <a:t>o uso de magia como um meio de controlar o supernatural, o uso de adivinhação como um meio de descobrir conhecimento oculto, e os resultados de rituais tal como oração e sacrifício como um meio de influenciar o resultado de vários eventos através de uma agência sobrenatural, às vezes sob a forma de xamanismo ou culto aos antepassados. De acordo com Clifford </a:t>
            </a:r>
            <a:r>
              <a:rPr lang="pt-BR" sz="1400" dirty="0" err="1">
                <a:latin typeface="Arial" pitchFamily="34" charset="0"/>
                <a:cs typeface="Arial" pitchFamily="34" charset="0"/>
              </a:rPr>
              <a:t>Geertz</a:t>
            </a:r>
            <a:r>
              <a:rPr lang="pt-BR" sz="1400" dirty="0">
                <a:latin typeface="Arial" pitchFamily="34" charset="0"/>
                <a:cs typeface="Arial" pitchFamily="34" charset="0"/>
              </a:rPr>
              <a:t>, religião é </a:t>
            </a:r>
            <a:r>
              <a:rPr lang="pt-BR" sz="1400" i="1" u="sng" dirty="0">
                <a:latin typeface="Arial" pitchFamily="34" charset="0"/>
                <a:cs typeface="Arial" pitchFamily="34" charset="0"/>
              </a:rPr>
              <a:t>"(1) um sistema de símbolos que atua para (2) estabelecer poderoso, penetrante, e modos de longa duração e motivações nos homens por (3) formulação de concepções de ordem geral da existência e (4) vestindo essas concepções com tal aura de </a:t>
            </a:r>
            <a:r>
              <a:rPr lang="pt-BR" sz="1400" i="1" u="sng" dirty="0" err="1">
                <a:latin typeface="Arial" pitchFamily="34" charset="0"/>
                <a:cs typeface="Arial" pitchFamily="34" charset="0"/>
              </a:rPr>
              <a:t>factualidade</a:t>
            </a:r>
            <a:r>
              <a:rPr lang="pt-BR" sz="1400" i="1" u="sng" dirty="0">
                <a:latin typeface="Arial" pitchFamily="34" charset="0"/>
                <a:cs typeface="Arial" pitchFamily="34" charset="0"/>
              </a:rPr>
              <a:t> que (5) os humores e motivações parecem singularmente realistas" </a:t>
            </a:r>
            <a:r>
              <a:rPr lang="pt-BR" sz="1400" dirty="0">
                <a:latin typeface="Arial" pitchFamily="34" charset="0"/>
                <a:cs typeface="Arial" pitchFamily="34" charset="0"/>
              </a:rPr>
              <a:t>(</a:t>
            </a:r>
            <a:r>
              <a:rPr lang="pt-BR" sz="1400" dirty="0" err="1">
                <a:latin typeface="Arial" pitchFamily="34" charset="0"/>
                <a:cs typeface="Arial" pitchFamily="34" charset="0"/>
              </a:rPr>
              <a:t>Geertz</a:t>
            </a:r>
            <a:r>
              <a:rPr lang="pt-BR" sz="1400" dirty="0">
                <a:latin typeface="Arial" pitchFamily="34" charset="0"/>
                <a:cs typeface="Arial" pitchFamily="34" charset="0"/>
              </a:rPr>
              <a:t> 1966</a:t>
            </a:r>
            <a:r>
              <a:rPr lang="pt-BR" sz="1400" dirty="0" smtClean="0">
                <a:latin typeface="Arial" pitchFamily="34" charset="0"/>
                <a:cs typeface="Arial" pitchFamily="34" charset="0"/>
              </a:rPr>
              <a:t>). </a:t>
            </a:r>
            <a:r>
              <a:rPr lang="pt-BR" sz="1400" dirty="0">
                <a:latin typeface="Arial" pitchFamily="34" charset="0"/>
                <a:cs typeface="Arial" pitchFamily="34" charset="0"/>
              </a:rPr>
              <a:t>Hoje, o debate de antropólogos, e muitos rejeitam a validade </a:t>
            </a:r>
            <a:r>
              <a:rPr lang="pt-BR" sz="1400" dirty="0" smtClean="0">
                <a:latin typeface="Arial" pitchFamily="34" charset="0"/>
                <a:cs typeface="Arial" pitchFamily="34" charset="0"/>
              </a:rPr>
              <a:t>intercultural </a:t>
            </a:r>
            <a:r>
              <a:rPr lang="pt-BR" sz="1400" dirty="0">
                <a:latin typeface="Arial" pitchFamily="34" charset="0"/>
                <a:cs typeface="Arial" pitchFamily="34" charset="0"/>
              </a:rPr>
              <a:t>dessas categorias (muitas vezes vê-los como exemplos de primitivismo europeu). Os antropólogos consideraram diversos critérios para a definição de religião – como uma crença no sobrenatural ou a confiança de ritual – mas alguns afirmam que estes critérios são universalmente válidos.</a:t>
            </a:r>
          </a:p>
        </p:txBody>
      </p:sp>
    </p:spTree>
    <p:extLst>
      <p:ext uri="{BB962C8B-B14F-4D97-AF65-F5344CB8AC3E}">
        <p14:creationId xmlns:p14="http://schemas.microsoft.com/office/powerpoint/2010/main" val="15444813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1F06831B-5D1B-4395-87F9-DA7BC15B5192}" type="datetime1">
              <a:rPr lang="pt-BR" smtClean="0"/>
              <a:t>18/05/2017</a:t>
            </a:fld>
            <a:endParaRPr lang="pt-BR"/>
          </a:p>
        </p:txBody>
      </p:sp>
      <p:sp>
        <p:nvSpPr>
          <p:cNvPr id="3" name="Espaço Reservado para Rodapé 2"/>
          <p:cNvSpPr>
            <a:spLocks noGrp="1"/>
          </p:cNvSpPr>
          <p:nvPr>
            <p:ph type="ftr" sz="quarter" idx="11"/>
          </p:nvPr>
        </p:nvSpPr>
        <p:spPr/>
        <p:txBody>
          <a:bodyPr/>
          <a:lstStyle/>
          <a:p>
            <a:r>
              <a:rPr lang="pt-BR" smtClean="0"/>
              <a:t>Santificação Pessoal       Pr. Nilson Carvalho </a:t>
            </a:r>
            <a:endParaRPr lang="pt-BR"/>
          </a:p>
        </p:txBody>
      </p:sp>
      <p:sp>
        <p:nvSpPr>
          <p:cNvPr id="4" name="Espaço Reservado para Número de Slide 3"/>
          <p:cNvSpPr>
            <a:spLocks noGrp="1"/>
          </p:cNvSpPr>
          <p:nvPr>
            <p:ph type="sldNum" sz="quarter" idx="12"/>
          </p:nvPr>
        </p:nvSpPr>
        <p:spPr/>
        <p:txBody>
          <a:bodyPr/>
          <a:lstStyle/>
          <a:p>
            <a:fld id="{E16192D8-EF01-4A78-B12F-CF408C371B3B}" type="slidenum">
              <a:rPr lang="pt-BR" smtClean="0"/>
              <a:t>13</a:t>
            </a:fld>
            <a:endParaRPr lang="pt-BR"/>
          </a:p>
        </p:txBody>
      </p:sp>
      <p:pic>
        <p:nvPicPr>
          <p:cNvPr id="5" name="Imagem 4" descr="E:\Adm. eclesiástica(pr.)\logo PENTECOSTALDABIBLIA horizontal.png"/>
          <p:cNvPicPr/>
          <p:nvPr/>
        </p:nvPicPr>
        <p:blipFill>
          <a:blip r:embed="rId2"/>
          <a:srcRect/>
          <a:stretch>
            <a:fillRect/>
          </a:stretch>
        </p:blipFill>
        <p:spPr bwMode="auto">
          <a:xfrm>
            <a:off x="42022" y="116632"/>
            <a:ext cx="3028950" cy="851535"/>
          </a:xfrm>
          <a:prstGeom prst="rect">
            <a:avLst/>
          </a:prstGeom>
          <a:noFill/>
          <a:ln w="9525">
            <a:noFill/>
            <a:miter lim="800000"/>
            <a:headEnd/>
            <a:tailEnd/>
          </a:ln>
        </p:spPr>
      </p:pic>
      <p:sp>
        <p:nvSpPr>
          <p:cNvPr id="6" name="CaixaDeTexto 5"/>
          <p:cNvSpPr txBox="1"/>
          <p:nvPr/>
        </p:nvSpPr>
        <p:spPr>
          <a:xfrm rot="16200000">
            <a:off x="-1978035" y="3291372"/>
            <a:ext cx="5112569" cy="923330"/>
          </a:xfrm>
          <a:prstGeom prst="rect">
            <a:avLst/>
          </a:prstGeom>
          <a:noFill/>
        </p:spPr>
        <p:txBody>
          <a:bodyPr wrap="square" rtlCol="0">
            <a:spAutoFit/>
          </a:bodyPr>
          <a:lstStyle/>
          <a:p>
            <a:r>
              <a:rPr lang="pt-BR" sz="5400" dirty="0" smtClean="0">
                <a:latin typeface="Agency FB" pitchFamily="34" charset="0"/>
              </a:rPr>
              <a:t>  A n t r o p o l o g i a</a:t>
            </a:r>
            <a:endParaRPr lang="pt-BR" sz="5400" dirty="0">
              <a:latin typeface="Agency FB" pitchFamily="34" charset="0"/>
            </a:endParaRPr>
          </a:p>
        </p:txBody>
      </p:sp>
      <p:sp>
        <p:nvSpPr>
          <p:cNvPr id="7" name="CaixaDeTexto 6"/>
          <p:cNvSpPr txBox="1"/>
          <p:nvPr/>
        </p:nvSpPr>
        <p:spPr>
          <a:xfrm>
            <a:off x="1556497" y="1556792"/>
            <a:ext cx="7016857" cy="1200329"/>
          </a:xfrm>
          <a:prstGeom prst="rect">
            <a:avLst/>
          </a:prstGeom>
          <a:noFill/>
        </p:spPr>
        <p:txBody>
          <a:bodyPr wrap="none" rtlCol="0">
            <a:spAutoFit/>
          </a:bodyPr>
          <a:lstStyle/>
          <a:p>
            <a:r>
              <a:rPr lang="pt-BR" dirty="0" smtClean="0"/>
              <a:t>A santidade nos leva a ver esse ser humano de duas maneiras diferentes,</a:t>
            </a:r>
          </a:p>
          <a:p>
            <a:r>
              <a:rPr lang="pt-BR" dirty="0"/>
              <a:t>q</a:t>
            </a:r>
            <a:r>
              <a:rPr lang="pt-BR" dirty="0" smtClean="0"/>
              <a:t>ue são a base da composição individual; ou seja VOCÊ é a :-</a:t>
            </a:r>
          </a:p>
          <a:p>
            <a:pPr marL="285750" indent="-285750">
              <a:buFont typeface="Wingdings" pitchFamily="2" charset="2"/>
              <a:buChar char="ü"/>
            </a:pPr>
            <a:r>
              <a:rPr lang="pt-BR" dirty="0" smtClean="0"/>
              <a:t>Sua evolução material.                          Ver página  05</a:t>
            </a:r>
          </a:p>
          <a:p>
            <a:pPr marL="285750" indent="-285750">
              <a:buFont typeface="Wingdings" pitchFamily="2" charset="2"/>
              <a:buChar char="ü"/>
            </a:pPr>
            <a:r>
              <a:rPr lang="pt-BR" dirty="0" smtClean="0"/>
              <a:t>Seus feitos                                               </a:t>
            </a:r>
            <a:endParaRPr lang="pt-BR" dirty="0"/>
          </a:p>
        </p:txBody>
      </p:sp>
      <p:sp>
        <p:nvSpPr>
          <p:cNvPr id="8" name="CaixaDeTexto 7"/>
          <p:cNvSpPr txBox="1"/>
          <p:nvPr/>
        </p:nvSpPr>
        <p:spPr>
          <a:xfrm>
            <a:off x="1556497" y="3014729"/>
            <a:ext cx="5967211" cy="369332"/>
          </a:xfrm>
          <a:prstGeom prst="rect">
            <a:avLst/>
          </a:prstGeom>
          <a:noFill/>
        </p:spPr>
        <p:txBody>
          <a:bodyPr wrap="none" rtlCol="0">
            <a:spAutoFit/>
          </a:bodyPr>
          <a:lstStyle/>
          <a:p>
            <a:pPr marL="285750" indent="-285750">
              <a:buFont typeface="Wingdings" pitchFamily="2" charset="2"/>
              <a:buChar char="ü"/>
            </a:pPr>
            <a:r>
              <a:rPr lang="pt-BR" dirty="0" smtClean="0"/>
              <a:t>A origem do ser humano é Deus (sendo sua causa e efeito)</a:t>
            </a:r>
            <a:endParaRPr lang="pt-BR" dirty="0"/>
          </a:p>
        </p:txBody>
      </p:sp>
      <p:sp>
        <p:nvSpPr>
          <p:cNvPr id="9" name="Retângulo 8"/>
          <p:cNvSpPr/>
          <p:nvPr/>
        </p:nvSpPr>
        <p:spPr>
          <a:xfrm>
            <a:off x="1614751" y="3645024"/>
            <a:ext cx="6449626" cy="2031325"/>
          </a:xfrm>
          <a:prstGeom prst="rect">
            <a:avLst/>
          </a:prstGeom>
        </p:spPr>
        <p:txBody>
          <a:bodyPr wrap="square">
            <a:spAutoFit/>
          </a:bodyPr>
          <a:lstStyle/>
          <a:p>
            <a:pPr marL="285750" indent="-285750" algn="just">
              <a:buFont typeface="Wingdings" pitchFamily="2" charset="2"/>
              <a:buChar char="ü"/>
            </a:pPr>
            <a:r>
              <a:rPr lang="pt-BR" b="1" u="sng" baseline="30000" dirty="0"/>
              <a:t> </a:t>
            </a:r>
            <a:r>
              <a:rPr lang="pt-BR" b="1" u="sng" baseline="30000" dirty="0" err="1" smtClean="0">
                <a:latin typeface="Arial" pitchFamily="34" charset="0"/>
                <a:cs typeface="Arial" pitchFamily="34" charset="0"/>
              </a:rPr>
              <a:t>Gn</a:t>
            </a:r>
            <a:r>
              <a:rPr lang="pt-BR" b="1" u="sng" baseline="30000" dirty="0" smtClean="0">
                <a:latin typeface="Arial" pitchFamily="34" charset="0"/>
                <a:cs typeface="Arial" pitchFamily="34" charset="0"/>
              </a:rPr>
              <a:t> 1:26 </a:t>
            </a:r>
            <a:r>
              <a:rPr lang="pt-BR" dirty="0">
                <a:solidFill>
                  <a:schemeClr val="tx2">
                    <a:lumMod val="60000"/>
                    <a:lumOff val="40000"/>
                  </a:schemeClr>
                </a:solidFill>
                <a:latin typeface="Arial" pitchFamily="34" charset="0"/>
                <a:cs typeface="Arial" pitchFamily="34" charset="0"/>
              </a:rPr>
              <a:t>Depois disse Deus: "Façamos o homem à nossa imagem e semelhança. Tenha ele domínio sobre os animais marinhos, sobre as aves, sobre os animais domésticos e sobre os répteis. Domine a terra toda!</a:t>
            </a:r>
            <a:r>
              <a:rPr lang="pt-BR" b="1" baseline="30000" dirty="0">
                <a:solidFill>
                  <a:schemeClr val="tx2">
                    <a:lumMod val="60000"/>
                    <a:lumOff val="40000"/>
                  </a:schemeClr>
                </a:solidFill>
                <a:latin typeface="Arial" pitchFamily="34" charset="0"/>
                <a:cs typeface="Arial" pitchFamily="34" charset="0"/>
              </a:rPr>
              <a:t> </a:t>
            </a:r>
            <a:r>
              <a:rPr lang="pt-BR" b="1" baseline="30000" dirty="0">
                <a:latin typeface="Arial" pitchFamily="34" charset="0"/>
                <a:cs typeface="Arial" pitchFamily="34" charset="0"/>
              </a:rPr>
              <a:t>27</a:t>
            </a:r>
            <a:r>
              <a:rPr lang="pt-BR" b="1" baseline="30000" dirty="0">
                <a:solidFill>
                  <a:schemeClr val="tx2">
                    <a:lumMod val="60000"/>
                    <a:lumOff val="40000"/>
                  </a:schemeClr>
                </a:solidFill>
                <a:latin typeface="Arial" pitchFamily="34" charset="0"/>
                <a:cs typeface="Arial" pitchFamily="34" charset="0"/>
              </a:rPr>
              <a:t> </a:t>
            </a:r>
            <a:r>
              <a:rPr lang="pt-BR" dirty="0">
                <a:latin typeface="Arial" pitchFamily="34" charset="0"/>
                <a:cs typeface="Arial" pitchFamily="34" charset="0"/>
              </a:rPr>
              <a:t>Assim Deus criou o homem à imagem do seu Criador. </a:t>
            </a:r>
            <a:r>
              <a:rPr lang="pt-BR" dirty="0">
                <a:solidFill>
                  <a:srgbClr val="FF0000"/>
                </a:solidFill>
                <a:latin typeface="Arial" pitchFamily="34" charset="0"/>
                <a:cs typeface="Arial" pitchFamily="34" charset="0"/>
              </a:rPr>
              <a:t>Deus fez o homem conforme a semelhança dele. Deus criou o homem e a mulher</a:t>
            </a:r>
          </a:p>
        </p:txBody>
      </p:sp>
    </p:spTree>
    <p:extLst>
      <p:ext uri="{BB962C8B-B14F-4D97-AF65-F5344CB8AC3E}">
        <p14:creationId xmlns:p14="http://schemas.microsoft.com/office/powerpoint/2010/main" val="30250000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F2C3840E-FB1B-4B43-B31B-5D881E733C98}" type="datetime1">
              <a:rPr lang="pt-BR" smtClean="0"/>
              <a:t>18/05/2017</a:t>
            </a:fld>
            <a:endParaRPr lang="pt-BR"/>
          </a:p>
        </p:txBody>
      </p:sp>
      <p:sp>
        <p:nvSpPr>
          <p:cNvPr id="3" name="Espaço Reservado para Rodapé 2"/>
          <p:cNvSpPr>
            <a:spLocks noGrp="1"/>
          </p:cNvSpPr>
          <p:nvPr>
            <p:ph type="ftr" sz="quarter" idx="11"/>
          </p:nvPr>
        </p:nvSpPr>
        <p:spPr/>
        <p:txBody>
          <a:bodyPr/>
          <a:lstStyle/>
          <a:p>
            <a:r>
              <a:rPr lang="pt-BR" smtClean="0"/>
              <a:t>Santificação Pessoal       Pr. Nilson Carvalho </a:t>
            </a:r>
            <a:endParaRPr lang="pt-BR"/>
          </a:p>
        </p:txBody>
      </p:sp>
      <p:sp>
        <p:nvSpPr>
          <p:cNvPr id="4" name="Espaço Reservado para Número de Slide 3"/>
          <p:cNvSpPr>
            <a:spLocks noGrp="1"/>
          </p:cNvSpPr>
          <p:nvPr>
            <p:ph type="sldNum" sz="quarter" idx="12"/>
          </p:nvPr>
        </p:nvSpPr>
        <p:spPr/>
        <p:txBody>
          <a:bodyPr/>
          <a:lstStyle/>
          <a:p>
            <a:fld id="{E16192D8-EF01-4A78-B12F-CF408C371B3B}" type="slidenum">
              <a:rPr lang="pt-BR" smtClean="0"/>
              <a:t>14</a:t>
            </a:fld>
            <a:endParaRPr lang="pt-BR"/>
          </a:p>
        </p:txBody>
      </p:sp>
      <p:pic>
        <p:nvPicPr>
          <p:cNvPr id="5" name="Imagem 4" descr="E:\Adm. eclesiástica(pr.)\logo PENTECOSTALDABIBLIA horizontal.png"/>
          <p:cNvPicPr/>
          <p:nvPr/>
        </p:nvPicPr>
        <p:blipFill>
          <a:blip r:embed="rId2"/>
          <a:srcRect/>
          <a:stretch>
            <a:fillRect/>
          </a:stretch>
        </p:blipFill>
        <p:spPr bwMode="auto">
          <a:xfrm>
            <a:off x="42022" y="116632"/>
            <a:ext cx="3028950" cy="851535"/>
          </a:xfrm>
          <a:prstGeom prst="rect">
            <a:avLst/>
          </a:prstGeom>
          <a:noFill/>
          <a:ln w="9525">
            <a:noFill/>
            <a:miter lim="800000"/>
            <a:headEnd/>
            <a:tailEnd/>
          </a:ln>
        </p:spPr>
      </p:pic>
      <p:sp>
        <p:nvSpPr>
          <p:cNvPr id="6" name="CaixaDeTexto 5"/>
          <p:cNvSpPr txBox="1"/>
          <p:nvPr/>
        </p:nvSpPr>
        <p:spPr>
          <a:xfrm>
            <a:off x="1071862" y="1196752"/>
            <a:ext cx="5049909" cy="369332"/>
          </a:xfrm>
          <a:prstGeom prst="rect">
            <a:avLst/>
          </a:prstGeom>
          <a:noFill/>
        </p:spPr>
        <p:txBody>
          <a:bodyPr wrap="none" rtlCol="0">
            <a:spAutoFit/>
          </a:bodyPr>
          <a:lstStyle/>
          <a:p>
            <a:pPr marL="285750" indent="-285750">
              <a:buFont typeface="Wingdings" pitchFamily="2" charset="2"/>
              <a:buChar char="ü"/>
            </a:pPr>
            <a:r>
              <a:rPr lang="pt-BR" dirty="0" smtClean="0"/>
              <a:t>Esse ser humano, então foi criado por Deus com:</a:t>
            </a:r>
          </a:p>
        </p:txBody>
      </p:sp>
      <p:sp>
        <p:nvSpPr>
          <p:cNvPr id="7" name="CaixaDeTexto 6"/>
          <p:cNvSpPr txBox="1"/>
          <p:nvPr/>
        </p:nvSpPr>
        <p:spPr>
          <a:xfrm>
            <a:off x="1259632" y="1844824"/>
            <a:ext cx="7817846" cy="646331"/>
          </a:xfrm>
          <a:prstGeom prst="rect">
            <a:avLst/>
          </a:prstGeom>
          <a:noFill/>
        </p:spPr>
        <p:txBody>
          <a:bodyPr wrap="none" rtlCol="0">
            <a:spAutoFit/>
          </a:bodyPr>
          <a:lstStyle/>
          <a:p>
            <a:r>
              <a:rPr lang="pt-BR" dirty="0" smtClean="0"/>
              <a:t>1 – parte material  corpo humano ( que segundo a Bíblia foi feito do “pó da terra”</a:t>
            </a:r>
          </a:p>
          <a:p>
            <a:r>
              <a:rPr lang="pt-BR" dirty="0" smtClean="0"/>
              <a:t>Veja página 6-8 da nossa apostila.</a:t>
            </a:r>
            <a:endParaRPr lang="pt-BR" dirty="0"/>
          </a:p>
        </p:txBody>
      </p:sp>
      <p:sp>
        <p:nvSpPr>
          <p:cNvPr id="8" name="CaixaDeTexto 7"/>
          <p:cNvSpPr txBox="1"/>
          <p:nvPr/>
        </p:nvSpPr>
        <p:spPr>
          <a:xfrm>
            <a:off x="1261337" y="2527139"/>
            <a:ext cx="7185429" cy="369332"/>
          </a:xfrm>
          <a:prstGeom prst="rect">
            <a:avLst/>
          </a:prstGeom>
          <a:noFill/>
        </p:spPr>
        <p:txBody>
          <a:bodyPr wrap="none" rtlCol="0">
            <a:spAutoFit/>
          </a:bodyPr>
          <a:lstStyle/>
          <a:p>
            <a:r>
              <a:rPr lang="pt-BR" dirty="0" smtClean="0"/>
              <a:t>2 – Parte imaterial  constituída da alma  + o espírito  ver página  9 (apostila)</a:t>
            </a:r>
            <a:endParaRPr lang="pt-BR" dirty="0"/>
          </a:p>
        </p:txBody>
      </p:sp>
      <p:sp>
        <p:nvSpPr>
          <p:cNvPr id="9" name="CaixaDeTexto 8"/>
          <p:cNvSpPr txBox="1"/>
          <p:nvPr/>
        </p:nvSpPr>
        <p:spPr>
          <a:xfrm>
            <a:off x="2401230" y="2902781"/>
            <a:ext cx="6330707" cy="646331"/>
          </a:xfrm>
          <a:prstGeom prst="rect">
            <a:avLst/>
          </a:prstGeom>
          <a:noFill/>
        </p:spPr>
        <p:txBody>
          <a:bodyPr wrap="none" rtlCol="0">
            <a:spAutoFit/>
          </a:bodyPr>
          <a:lstStyle/>
          <a:p>
            <a:r>
              <a:rPr lang="pt-BR" dirty="0" smtClean="0"/>
              <a:t>Seguindo o pensamento do filósofo Kant, a parte imaterial do ser </a:t>
            </a:r>
          </a:p>
          <a:p>
            <a:r>
              <a:rPr lang="pt-BR" dirty="0" smtClean="0"/>
              <a:t>humano se divide em três partes, á saber: </a:t>
            </a:r>
            <a:endParaRPr lang="pt-BR" dirty="0"/>
          </a:p>
        </p:txBody>
      </p:sp>
      <p:pic>
        <p:nvPicPr>
          <p:cNvPr id="2050" name="Picture 2" descr="https://upload.wikimedia.org/wikipedia/commons/thumb/4/43/Immanuel_Kant_%28painted_portrait%29.jpg/200px-Immanuel_Kant_%28painted_portrait%2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7132" y="2896471"/>
            <a:ext cx="1905000" cy="2743201"/>
          </a:xfrm>
          <a:prstGeom prst="rect">
            <a:avLst/>
          </a:prstGeom>
          <a:noFill/>
          <a:extLst>
            <a:ext uri="{909E8E84-426E-40DD-AFC4-6F175D3DCCD1}">
              <a14:hiddenFill xmlns:a14="http://schemas.microsoft.com/office/drawing/2010/main">
                <a:solidFill>
                  <a:srgbClr val="FFFFFF"/>
                </a:solidFill>
              </a14:hiddenFill>
            </a:ext>
          </a:extLst>
        </p:spPr>
      </p:pic>
      <p:sp>
        <p:nvSpPr>
          <p:cNvPr id="10" name="Retângulo 9"/>
          <p:cNvSpPr/>
          <p:nvPr/>
        </p:nvSpPr>
        <p:spPr>
          <a:xfrm>
            <a:off x="42022" y="5645787"/>
            <a:ext cx="2369738" cy="600164"/>
          </a:xfrm>
          <a:prstGeom prst="rect">
            <a:avLst/>
          </a:prstGeom>
        </p:spPr>
        <p:txBody>
          <a:bodyPr wrap="square">
            <a:spAutoFit/>
          </a:bodyPr>
          <a:lstStyle/>
          <a:p>
            <a:r>
              <a:rPr lang="nl-NL" sz="1100" b="1" dirty="0">
                <a:latin typeface="Agency FB" pitchFamily="34" charset="0"/>
              </a:rPr>
              <a:t>Immanuel Kant</a:t>
            </a:r>
            <a:r>
              <a:rPr lang="nl-NL" sz="1100" dirty="0">
                <a:latin typeface="Agency FB" pitchFamily="34" charset="0"/>
              </a:rPr>
              <a:t> (</a:t>
            </a:r>
            <a:r>
              <a:rPr lang="nl-NL" sz="1100" dirty="0">
                <a:latin typeface="Agency FB" pitchFamily="34" charset="0"/>
                <a:hlinkClick r:id="rId4" tooltip="Königsberg"/>
              </a:rPr>
              <a:t>Königsberg</a:t>
            </a:r>
            <a:r>
              <a:rPr lang="nl-NL" sz="1100" dirty="0">
                <a:latin typeface="Agency FB" pitchFamily="34" charset="0"/>
              </a:rPr>
              <a:t>, </a:t>
            </a:r>
            <a:r>
              <a:rPr lang="nl-NL" sz="1100" dirty="0">
                <a:latin typeface="Agency FB" pitchFamily="34" charset="0"/>
                <a:hlinkClick r:id="rId5" tooltip="22 de abril"/>
              </a:rPr>
              <a:t>22 de abril</a:t>
            </a:r>
            <a:r>
              <a:rPr lang="nl-NL" sz="1100" dirty="0">
                <a:latin typeface="Agency FB" pitchFamily="34" charset="0"/>
              </a:rPr>
              <a:t> de </a:t>
            </a:r>
            <a:r>
              <a:rPr lang="nl-NL" sz="1100" dirty="0">
                <a:latin typeface="Agency FB" pitchFamily="34" charset="0"/>
                <a:hlinkClick r:id="rId6" tooltip="1724"/>
              </a:rPr>
              <a:t>1724</a:t>
            </a:r>
            <a:r>
              <a:rPr lang="nl-NL" sz="1100" dirty="0">
                <a:latin typeface="Agency FB" pitchFamily="34" charset="0"/>
              </a:rPr>
              <a:t> — Königsberg, </a:t>
            </a:r>
            <a:r>
              <a:rPr lang="nl-NL" sz="1100" u="sng" dirty="0">
                <a:latin typeface="Agency FB" pitchFamily="34" charset="0"/>
                <a:hlinkClick r:id="rId7" tooltip="12 de fevereiro"/>
              </a:rPr>
              <a:t>12 de fevereiro</a:t>
            </a:r>
            <a:r>
              <a:rPr lang="nl-NL" sz="1100" dirty="0">
                <a:latin typeface="Agency FB" pitchFamily="34" charset="0"/>
              </a:rPr>
              <a:t> de </a:t>
            </a:r>
            <a:r>
              <a:rPr lang="nl-NL" sz="1100" dirty="0">
                <a:latin typeface="Agency FB" pitchFamily="34" charset="0"/>
                <a:hlinkClick r:id="rId8" tooltip="1804"/>
              </a:rPr>
              <a:t>1804</a:t>
            </a:r>
            <a:r>
              <a:rPr lang="nl-NL" sz="1100" dirty="0">
                <a:latin typeface="Agency FB" pitchFamily="34" charset="0"/>
              </a:rPr>
              <a:t>)</a:t>
            </a:r>
            <a:endParaRPr lang="pt-BR" sz="1100" dirty="0">
              <a:latin typeface="Agency FB" pitchFamily="34" charset="0"/>
            </a:endParaRPr>
          </a:p>
        </p:txBody>
      </p:sp>
      <p:sp>
        <p:nvSpPr>
          <p:cNvPr id="11" name="CaixaDeTexto 10"/>
          <p:cNvSpPr txBox="1"/>
          <p:nvPr/>
        </p:nvSpPr>
        <p:spPr>
          <a:xfrm>
            <a:off x="2524594" y="3549112"/>
            <a:ext cx="5445465" cy="369332"/>
          </a:xfrm>
          <a:prstGeom prst="rect">
            <a:avLst/>
          </a:prstGeom>
          <a:noFill/>
        </p:spPr>
        <p:txBody>
          <a:bodyPr wrap="none" rtlCol="0">
            <a:spAutoFit/>
          </a:bodyPr>
          <a:lstStyle/>
          <a:p>
            <a:r>
              <a:rPr lang="pt-BR" dirty="0" smtClean="0"/>
              <a:t>1 – </a:t>
            </a:r>
            <a:r>
              <a:rPr lang="pt-BR" b="1" dirty="0" smtClean="0">
                <a:effectLst>
                  <a:outerShdw blurRad="38100" dist="38100" dir="2700000" algn="tl">
                    <a:srgbClr val="000000">
                      <a:alpha val="43137"/>
                    </a:srgbClr>
                  </a:outerShdw>
                </a:effectLst>
                <a:latin typeface="Arial" pitchFamily="34" charset="0"/>
                <a:cs typeface="Arial" pitchFamily="34" charset="0"/>
              </a:rPr>
              <a:t>O Intelecto</a:t>
            </a:r>
            <a:r>
              <a:rPr lang="pt-BR" dirty="0" smtClean="0"/>
              <a:t>:-  Faculdade de compreender as coisas.</a:t>
            </a:r>
            <a:endParaRPr lang="pt-BR" dirty="0"/>
          </a:p>
        </p:txBody>
      </p:sp>
      <p:sp>
        <p:nvSpPr>
          <p:cNvPr id="12" name="CaixaDeTexto 11"/>
          <p:cNvSpPr txBox="1"/>
          <p:nvPr/>
        </p:nvSpPr>
        <p:spPr>
          <a:xfrm flipH="1">
            <a:off x="2477204" y="4268071"/>
            <a:ext cx="5415910" cy="369332"/>
          </a:xfrm>
          <a:prstGeom prst="rect">
            <a:avLst/>
          </a:prstGeom>
          <a:noFill/>
        </p:spPr>
        <p:txBody>
          <a:bodyPr wrap="square" rtlCol="0">
            <a:spAutoFit/>
          </a:bodyPr>
          <a:lstStyle/>
          <a:p>
            <a:r>
              <a:rPr lang="pt-BR" dirty="0" smtClean="0"/>
              <a:t>2 – </a:t>
            </a:r>
            <a:r>
              <a:rPr lang="pt-BR" b="1" dirty="0" smtClean="0">
                <a:effectLst>
                  <a:outerShdw blurRad="38100" dist="38100" dir="2700000" algn="tl">
                    <a:srgbClr val="000000">
                      <a:alpha val="43137"/>
                    </a:srgbClr>
                  </a:outerShdw>
                </a:effectLst>
                <a:latin typeface="Arial" pitchFamily="34" charset="0"/>
                <a:cs typeface="Arial" pitchFamily="34" charset="0"/>
              </a:rPr>
              <a:t>A Sensibilidade</a:t>
            </a:r>
            <a:r>
              <a:rPr lang="pt-BR" dirty="0" smtClean="0"/>
              <a:t>:-  Faculdade de sentir as coisas </a:t>
            </a:r>
            <a:endParaRPr lang="pt-BR" dirty="0"/>
          </a:p>
        </p:txBody>
      </p:sp>
      <p:sp>
        <p:nvSpPr>
          <p:cNvPr id="13" name="CaixaDeTexto 12"/>
          <p:cNvSpPr txBox="1"/>
          <p:nvPr/>
        </p:nvSpPr>
        <p:spPr>
          <a:xfrm rot="10800000" flipH="1" flipV="1">
            <a:off x="2457281" y="4981962"/>
            <a:ext cx="5643111" cy="646331"/>
          </a:xfrm>
          <a:prstGeom prst="rect">
            <a:avLst/>
          </a:prstGeom>
          <a:noFill/>
        </p:spPr>
        <p:txBody>
          <a:bodyPr wrap="square" rtlCol="0">
            <a:spAutoFit/>
          </a:bodyPr>
          <a:lstStyle/>
          <a:p>
            <a:r>
              <a:rPr lang="pt-BR" dirty="0" smtClean="0"/>
              <a:t>3 – </a:t>
            </a:r>
            <a:r>
              <a:rPr lang="pt-BR" b="1" dirty="0" smtClean="0">
                <a:effectLst>
                  <a:outerShdw blurRad="38100" dist="38100" dir="2700000" algn="tl">
                    <a:srgbClr val="000000">
                      <a:alpha val="43137"/>
                    </a:srgbClr>
                  </a:outerShdw>
                </a:effectLst>
                <a:latin typeface="Arial" pitchFamily="34" charset="0"/>
                <a:cs typeface="Arial" pitchFamily="34" charset="0"/>
              </a:rPr>
              <a:t>A Vontade</a:t>
            </a:r>
            <a:r>
              <a:rPr lang="pt-BR" dirty="0" smtClean="0"/>
              <a:t>:- Faculdade através da qual o espírito se inclina á uma ação</a:t>
            </a:r>
            <a:endParaRPr lang="pt-BR" dirty="0"/>
          </a:p>
        </p:txBody>
      </p:sp>
    </p:spTree>
    <p:extLst>
      <p:ext uri="{BB962C8B-B14F-4D97-AF65-F5344CB8AC3E}">
        <p14:creationId xmlns:p14="http://schemas.microsoft.com/office/powerpoint/2010/main" val="226686824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0CC1D857-A8AC-45E1-B3EF-A283F056BD86}" type="datetime1">
              <a:rPr lang="pt-BR" smtClean="0"/>
              <a:t>18/05/2017</a:t>
            </a:fld>
            <a:endParaRPr lang="pt-BR"/>
          </a:p>
        </p:txBody>
      </p:sp>
      <p:sp>
        <p:nvSpPr>
          <p:cNvPr id="3" name="Espaço Reservado para Rodapé 2"/>
          <p:cNvSpPr>
            <a:spLocks noGrp="1"/>
          </p:cNvSpPr>
          <p:nvPr>
            <p:ph type="ftr" sz="quarter" idx="11"/>
          </p:nvPr>
        </p:nvSpPr>
        <p:spPr/>
        <p:txBody>
          <a:bodyPr/>
          <a:lstStyle/>
          <a:p>
            <a:r>
              <a:rPr lang="pt-BR" smtClean="0"/>
              <a:t>Santificação Pessoal       Pr. Nilson Carvalho </a:t>
            </a:r>
            <a:endParaRPr lang="pt-BR"/>
          </a:p>
        </p:txBody>
      </p:sp>
      <p:sp>
        <p:nvSpPr>
          <p:cNvPr id="4" name="Espaço Reservado para Número de Slide 3"/>
          <p:cNvSpPr>
            <a:spLocks noGrp="1"/>
          </p:cNvSpPr>
          <p:nvPr>
            <p:ph type="sldNum" sz="quarter" idx="12"/>
          </p:nvPr>
        </p:nvSpPr>
        <p:spPr/>
        <p:txBody>
          <a:bodyPr/>
          <a:lstStyle/>
          <a:p>
            <a:fld id="{E16192D8-EF01-4A78-B12F-CF408C371B3B}" type="slidenum">
              <a:rPr lang="pt-BR" smtClean="0"/>
              <a:t>15</a:t>
            </a:fld>
            <a:endParaRPr lang="pt-BR"/>
          </a:p>
        </p:txBody>
      </p:sp>
      <p:pic>
        <p:nvPicPr>
          <p:cNvPr id="5" name="Imagem 4" descr="E:\Adm. eclesiástica(pr.)\logo PENTECOSTALDABIBLIA horizontal.png"/>
          <p:cNvPicPr/>
          <p:nvPr/>
        </p:nvPicPr>
        <p:blipFill>
          <a:blip r:embed="rId2"/>
          <a:srcRect/>
          <a:stretch>
            <a:fillRect/>
          </a:stretch>
        </p:blipFill>
        <p:spPr bwMode="auto">
          <a:xfrm>
            <a:off x="42022" y="116632"/>
            <a:ext cx="3028950" cy="851535"/>
          </a:xfrm>
          <a:prstGeom prst="rect">
            <a:avLst/>
          </a:prstGeom>
          <a:noFill/>
          <a:ln w="9525">
            <a:noFill/>
            <a:miter lim="800000"/>
            <a:headEnd/>
            <a:tailEnd/>
          </a:ln>
        </p:spPr>
      </p:pic>
      <p:sp>
        <p:nvSpPr>
          <p:cNvPr id="6" name="CaixaDeTexto 5"/>
          <p:cNvSpPr txBox="1"/>
          <p:nvPr/>
        </p:nvSpPr>
        <p:spPr>
          <a:xfrm>
            <a:off x="1403648" y="1556792"/>
            <a:ext cx="5499069" cy="523220"/>
          </a:xfrm>
          <a:prstGeom prst="rect">
            <a:avLst/>
          </a:prstGeom>
          <a:noFill/>
        </p:spPr>
        <p:txBody>
          <a:bodyPr wrap="none" rtlCol="0">
            <a:spAutoFit/>
          </a:bodyPr>
          <a:lstStyle/>
          <a:p>
            <a:r>
              <a:rPr lang="pt-BR" sz="2800" dirty="0" smtClean="0">
                <a:latin typeface="Arial" pitchFamily="34" charset="0"/>
                <a:cs typeface="Arial" pitchFamily="34" charset="0"/>
              </a:rPr>
              <a:t>A Vontade forte  x   Vontade fraca</a:t>
            </a:r>
            <a:endParaRPr lang="pt-BR" sz="2800" dirty="0">
              <a:latin typeface="Arial" pitchFamily="34" charset="0"/>
              <a:cs typeface="Arial" pitchFamily="34" charset="0"/>
            </a:endParaRPr>
          </a:p>
        </p:txBody>
      </p:sp>
      <p:sp>
        <p:nvSpPr>
          <p:cNvPr id="7" name="CaixaDeTexto 6"/>
          <p:cNvSpPr txBox="1"/>
          <p:nvPr/>
        </p:nvSpPr>
        <p:spPr>
          <a:xfrm>
            <a:off x="179513" y="2620265"/>
            <a:ext cx="8640960" cy="2862322"/>
          </a:xfrm>
          <a:prstGeom prst="rect">
            <a:avLst/>
          </a:prstGeom>
          <a:noFill/>
        </p:spPr>
        <p:txBody>
          <a:bodyPr wrap="square" rtlCol="0">
            <a:spAutoFit/>
          </a:bodyPr>
          <a:lstStyle/>
          <a:p>
            <a:pPr algn="just"/>
            <a:r>
              <a:rPr lang="pt-BR" sz="2000" dirty="0" smtClean="0"/>
              <a:t>Fala-se muito em “o poder da vontade”, como se a vontade fosse uma entidade</a:t>
            </a:r>
          </a:p>
          <a:p>
            <a:pPr algn="just"/>
            <a:r>
              <a:rPr lang="pt-BR" sz="2000" dirty="0" smtClean="0"/>
              <a:t>Com as condições necessárias para “mover o ser humano segundo seu bel prazer”.</a:t>
            </a:r>
          </a:p>
          <a:p>
            <a:pPr algn="just"/>
            <a:r>
              <a:rPr lang="pt-BR" sz="2000" dirty="0" smtClean="0"/>
              <a:t>Em verdade não existe uma vontade “forte” ou uma vontade “fraca”. </a:t>
            </a:r>
          </a:p>
          <a:p>
            <a:pPr algn="just"/>
            <a:r>
              <a:rPr lang="pt-BR" sz="2000" dirty="0" smtClean="0"/>
              <a:t>O que realmente acontece é que algumas pessoas, que conseguem ir mais longe,</a:t>
            </a:r>
          </a:p>
          <a:p>
            <a:pPr algn="just"/>
            <a:r>
              <a:rPr lang="pt-BR" sz="2000" dirty="0" smtClean="0"/>
              <a:t>Tem perseverança e vão mais longe atrás dos seus ideais(bons ou maus). Do outro</a:t>
            </a:r>
          </a:p>
          <a:p>
            <a:pPr algn="just"/>
            <a:r>
              <a:rPr lang="pt-BR" sz="2000" dirty="0" smtClean="0"/>
              <a:t>Lado existem as pessoas que são tremendamente influenciáveis e desviadas a cada  segundo, por seus instintos, impulsos ou desejos que sentem de vez em quando e não conseguem, outra coisa a não ser subordinar-se as esses impulsos.</a:t>
            </a:r>
            <a:endParaRPr lang="pt-BR" sz="2000" dirty="0"/>
          </a:p>
        </p:txBody>
      </p:sp>
      <p:sp>
        <p:nvSpPr>
          <p:cNvPr id="8" name="CaixaDeTexto 7"/>
          <p:cNvSpPr txBox="1"/>
          <p:nvPr/>
        </p:nvSpPr>
        <p:spPr>
          <a:xfrm>
            <a:off x="2483768" y="5949280"/>
            <a:ext cx="2448747" cy="646331"/>
          </a:xfrm>
          <a:prstGeom prst="rect">
            <a:avLst/>
          </a:prstGeom>
          <a:noFill/>
        </p:spPr>
        <p:txBody>
          <a:bodyPr wrap="none" rtlCol="0">
            <a:spAutoFit/>
          </a:bodyPr>
          <a:lstStyle/>
          <a:p>
            <a:r>
              <a:rPr lang="pt-BR" dirty="0" smtClean="0"/>
              <a:t>Vamos á apostila – p. 15</a:t>
            </a:r>
          </a:p>
          <a:p>
            <a:endParaRPr lang="pt-BR" dirty="0"/>
          </a:p>
        </p:txBody>
      </p:sp>
      <p:sp>
        <p:nvSpPr>
          <p:cNvPr id="9" name="CaixaDeTexto 8"/>
          <p:cNvSpPr txBox="1"/>
          <p:nvPr/>
        </p:nvSpPr>
        <p:spPr>
          <a:xfrm>
            <a:off x="3615775" y="355701"/>
            <a:ext cx="4526752" cy="923330"/>
          </a:xfrm>
          <a:prstGeom prst="rect">
            <a:avLst/>
          </a:prstGeom>
          <a:noFill/>
        </p:spPr>
        <p:txBody>
          <a:bodyPr wrap="none" rtlCol="0">
            <a:spAutoFit/>
          </a:bodyPr>
          <a:lstStyle/>
          <a:p>
            <a:r>
              <a:rPr lang="pt-BR" dirty="0" smtClean="0"/>
              <a:t>Livre – arbítrio</a:t>
            </a:r>
          </a:p>
          <a:p>
            <a:r>
              <a:rPr lang="pt-BR" dirty="0" smtClean="0"/>
              <a:t>1 – Já ouviu falar ?     2 – Concorda que existe?</a:t>
            </a:r>
          </a:p>
          <a:p>
            <a:r>
              <a:rPr lang="pt-BR" dirty="0" smtClean="0"/>
              <a:t>3-  Consegue defini-lo ?</a:t>
            </a:r>
            <a:endParaRPr lang="pt-BR" dirty="0"/>
          </a:p>
        </p:txBody>
      </p:sp>
    </p:spTree>
    <p:extLst>
      <p:ext uri="{BB962C8B-B14F-4D97-AF65-F5344CB8AC3E}">
        <p14:creationId xmlns:p14="http://schemas.microsoft.com/office/powerpoint/2010/main" val="33901804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C07DD47C-2CD1-4848-8E66-ED694D72651D}" type="datetime1">
              <a:rPr lang="pt-BR" smtClean="0"/>
              <a:t>18/05/2017</a:t>
            </a:fld>
            <a:endParaRPr lang="pt-BR"/>
          </a:p>
        </p:txBody>
      </p:sp>
      <p:sp>
        <p:nvSpPr>
          <p:cNvPr id="3" name="Espaço Reservado para Rodapé 2"/>
          <p:cNvSpPr>
            <a:spLocks noGrp="1"/>
          </p:cNvSpPr>
          <p:nvPr>
            <p:ph type="ftr" sz="quarter" idx="11"/>
          </p:nvPr>
        </p:nvSpPr>
        <p:spPr/>
        <p:txBody>
          <a:bodyPr/>
          <a:lstStyle/>
          <a:p>
            <a:r>
              <a:rPr lang="pt-BR" smtClean="0"/>
              <a:t>Santificação Pessoal       Pr. Nilson Carvalho </a:t>
            </a:r>
            <a:endParaRPr lang="pt-BR" dirty="0"/>
          </a:p>
        </p:txBody>
      </p:sp>
      <p:sp>
        <p:nvSpPr>
          <p:cNvPr id="4" name="Espaço Reservado para Número de Slide 3"/>
          <p:cNvSpPr>
            <a:spLocks noGrp="1"/>
          </p:cNvSpPr>
          <p:nvPr>
            <p:ph type="sldNum" sz="quarter" idx="12"/>
          </p:nvPr>
        </p:nvSpPr>
        <p:spPr/>
        <p:txBody>
          <a:bodyPr/>
          <a:lstStyle/>
          <a:p>
            <a:fld id="{E16192D8-EF01-4A78-B12F-CF408C371B3B}" type="slidenum">
              <a:rPr lang="pt-BR" smtClean="0"/>
              <a:t>16</a:t>
            </a:fld>
            <a:endParaRPr lang="pt-BR"/>
          </a:p>
        </p:txBody>
      </p:sp>
      <p:pic>
        <p:nvPicPr>
          <p:cNvPr id="5" name="Imagem 4" descr="E:\Adm. eclesiástica(pr.)\logo PENTECOSTALDABIBLIA horizontal.png"/>
          <p:cNvPicPr/>
          <p:nvPr/>
        </p:nvPicPr>
        <p:blipFill>
          <a:blip r:embed="rId2"/>
          <a:srcRect/>
          <a:stretch>
            <a:fillRect/>
          </a:stretch>
        </p:blipFill>
        <p:spPr bwMode="auto">
          <a:xfrm>
            <a:off x="42022" y="116632"/>
            <a:ext cx="3028950" cy="851535"/>
          </a:xfrm>
          <a:prstGeom prst="rect">
            <a:avLst/>
          </a:prstGeom>
          <a:noFill/>
          <a:ln w="9525">
            <a:noFill/>
            <a:miter lim="800000"/>
            <a:headEnd/>
            <a:tailEnd/>
          </a:ln>
        </p:spPr>
      </p:pic>
      <p:sp>
        <p:nvSpPr>
          <p:cNvPr id="6" name="CaixaDeTexto 5"/>
          <p:cNvSpPr txBox="1"/>
          <p:nvPr/>
        </p:nvSpPr>
        <p:spPr>
          <a:xfrm>
            <a:off x="142626" y="1156102"/>
            <a:ext cx="2089996" cy="369332"/>
          </a:xfrm>
          <a:prstGeom prst="rect">
            <a:avLst/>
          </a:prstGeom>
          <a:noFill/>
        </p:spPr>
        <p:txBody>
          <a:bodyPr wrap="none" rtlCol="0">
            <a:spAutoFit/>
          </a:bodyPr>
          <a:lstStyle/>
          <a:p>
            <a:r>
              <a:rPr lang="pt-BR" dirty="0" smtClean="0"/>
              <a:t>A Vontade definida: </a:t>
            </a:r>
            <a:endParaRPr lang="pt-BR" dirty="0"/>
          </a:p>
        </p:txBody>
      </p:sp>
      <p:sp>
        <p:nvSpPr>
          <p:cNvPr id="7" name="CaixaDeTexto 6"/>
          <p:cNvSpPr txBox="1"/>
          <p:nvPr/>
        </p:nvSpPr>
        <p:spPr>
          <a:xfrm>
            <a:off x="1956251" y="1856526"/>
            <a:ext cx="6984775" cy="923330"/>
          </a:xfrm>
          <a:prstGeom prst="rect">
            <a:avLst/>
          </a:prstGeom>
          <a:noFill/>
        </p:spPr>
        <p:txBody>
          <a:bodyPr wrap="square" rtlCol="0">
            <a:spAutoFit/>
          </a:bodyPr>
          <a:lstStyle/>
          <a:p>
            <a:pPr algn="just"/>
            <a:r>
              <a:rPr lang="pt-BR" dirty="0" smtClean="0"/>
              <a:t>A vontade é o poder da alma de escolher entre tantos motivos e dirigir a</a:t>
            </a:r>
          </a:p>
          <a:p>
            <a:pPr algn="just"/>
            <a:r>
              <a:rPr lang="pt-BR" dirty="0" smtClean="0"/>
              <a:t> sua atividade subsequente de acordo com o motivo que foi assim escolhido. É a alma escolhendo os fins e os meios de obtê-lo.</a:t>
            </a:r>
            <a:endParaRPr lang="pt-BR" dirty="0"/>
          </a:p>
        </p:txBody>
      </p:sp>
      <p:sp>
        <p:nvSpPr>
          <p:cNvPr id="8" name="CaixaDeTexto 7"/>
          <p:cNvSpPr txBox="1"/>
          <p:nvPr/>
        </p:nvSpPr>
        <p:spPr>
          <a:xfrm>
            <a:off x="544063" y="3068960"/>
            <a:ext cx="3015313" cy="369332"/>
          </a:xfrm>
          <a:prstGeom prst="rect">
            <a:avLst/>
          </a:prstGeom>
          <a:noFill/>
        </p:spPr>
        <p:txBody>
          <a:bodyPr wrap="none" rtlCol="0">
            <a:spAutoFit/>
          </a:bodyPr>
          <a:lstStyle/>
          <a:p>
            <a:r>
              <a:rPr lang="pt-BR" dirty="0" smtClean="0"/>
              <a:t>A vontade e outras faculdades</a:t>
            </a:r>
            <a:endParaRPr lang="pt-BR" dirty="0"/>
          </a:p>
        </p:txBody>
      </p:sp>
      <p:sp>
        <p:nvSpPr>
          <p:cNvPr id="9" name="CaixaDeTexto 8"/>
          <p:cNvSpPr txBox="1"/>
          <p:nvPr/>
        </p:nvSpPr>
        <p:spPr>
          <a:xfrm>
            <a:off x="1416427" y="3861048"/>
            <a:ext cx="7488832" cy="2031325"/>
          </a:xfrm>
          <a:prstGeom prst="rect">
            <a:avLst/>
          </a:prstGeom>
          <a:noFill/>
        </p:spPr>
        <p:txBody>
          <a:bodyPr wrap="square" rtlCol="0">
            <a:spAutoFit/>
          </a:bodyPr>
          <a:lstStyle/>
          <a:p>
            <a:pPr algn="just"/>
            <a:r>
              <a:rPr lang="pt-BR" dirty="0" smtClean="0"/>
              <a:t>A tríplice divisão:- Intelecto, </a:t>
            </a:r>
            <a:r>
              <a:rPr lang="pt-BR" dirty="0" err="1" smtClean="0"/>
              <a:t>sensiblidade</a:t>
            </a:r>
            <a:r>
              <a:rPr lang="pt-BR" dirty="0" smtClean="0"/>
              <a:t> e vontade.</a:t>
            </a:r>
          </a:p>
          <a:p>
            <a:pPr algn="just"/>
            <a:r>
              <a:rPr lang="pt-BR" dirty="0" smtClean="0"/>
              <a:t>Intelecto=conhecimento da alma</a:t>
            </a:r>
          </a:p>
          <a:p>
            <a:pPr algn="just"/>
            <a:r>
              <a:rPr lang="pt-BR" dirty="0" smtClean="0"/>
              <a:t>Sensibilidade= é o sentimento da alma(desejos e  Afetos)</a:t>
            </a:r>
          </a:p>
          <a:p>
            <a:pPr algn="just"/>
            <a:r>
              <a:rPr lang="pt-BR" dirty="0" smtClean="0"/>
              <a:t>Vontade= é a escolha da alma( fim ou meios) Ou seja em cada atitude nossa, todas essas faculdades se envolvem para uma tomada de decisão.</a:t>
            </a:r>
          </a:p>
          <a:p>
            <a:pPr algn="just"/>
            <a:r>
              <a:rPr lang="pt-BR" b="1" u="sng" dirty="0" smtClean="0"/>
              <a:t>Conclusão</a:t>
            </a:r>
            <a:r>
              <a:rPr lang="pt-BR" dirty="0" smtClean="0"/>
              <a:t>:-A alma deve saber antes de  sentir,</a:t>
            </a:r>
          </a:p>
          <a:p>
            <a:pPr algn="just"/>
            <a:r>
              <a:rPr lang="pt-BR" dirty="0" smtClean="0"/>
              <a:t>deve saber e sentir antes de querer</a:t>
            </a:r>
            <a:endParaRPr lang="pt-BR" dirty="0"/>
          </a:p>
        </p:txBody>
      </p:sp>
    </p:spTree>
    <p:extLst>
      <p:ext uri="{BB962C8B-B14F-4D97-AF65-F5344CB8AC3E}">
        <p14:creationId xmlns:p14="http://schemas.microsoft.com/office/powerpoint/2010/main" val="150310046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11BBE2DE-18A7-4A48-9C57-E7A69F81CE90}" type="datetime1">
              <a:rPr lang="pt-BR" smtClean="0"/>
              <a:t>18/05/2017</a:t>
            </a:fld>
            <a:endParaRPr lang="pt-BR"/>
          </a:p>
        </p:txBody>
      </p:sp>
      <p:sp>
        <p:nvSpPr>
          <p:cNvPr id="3" name="Espaço Reservado para Rodapé 2"/>
          <p:cNvSpPr>
            <a:spLocks noGrp="1"/>
          </p:cNvSpPr>
          <p:nvPr>
            <p:ph type="ftr" sz="quarter" idx="11"/>
          </p:nvPr>
        </p:nvSpPr>
        <p:spPr/>
        <p:txBody>
          <a:bodyPr/>
          <a:lstStyle/>
          <a:p>
            <a:r>
              <a:rPr lang="pt-BR" smtClean="0"/>
              <a:t>Santificação Pessoal       Pr. Nilson Carvalho </a:t>
            </a:r>
            <a:endParaRPr lang="pt-BR"/>
          </a:p>
        </p:txBody>
      </p:sp>
      <p:sp>
        <p:nvSpPr>
          <p:cNvPr id="4" name="Espaço Reservado para Número de Slide 3"/>
          <p:cNvSpPr>
            <a:spLocks noGrp="1"/>
          </p:cNvSpPr>
          <p:nvPr>
            <p:ph type="sldNum" sz="quarter" idx="12"/>
          </p:nvPr>
        </p:nvSpPr>
        <p:spPr/>
        <p:txBody>
          <a:bodyPr/>
          <a:lstStyle/>
          <a:p>
            <a:fld id="{E16192D8-EF01-4A78-B12F-CF408C371B3B}" type="slidenum">
              <a:rPr lang="pt-BR" smtClean="0"/>
              <a:t>17</a:t>
            </a:fld>
            <a:endParaRPr lang="pt-BR"/>
          </a:p>
        </p:txBody>
      </p:sp>
      <p:pic>
        <p:nvPicPr>
          <p:cNvPr id="5" name="Imagem 4" descr="E:\Adm. eclesiástica(pr.)\logo PENTECOSTALDABIBLIA horizontal.png"/>
          <p:cNvPicPr/>
          <p:nvPr/>
        </p:nvPicPr>
        <p:blipFill>
          <a:blip r:embed="rId2"/>
          <a:srcRect/>
          <a:stretch>
            <a:fillRect/>
          </a:stretch>
        </p:blipFill>
        <p:spPr bwMode="auto">
          <a:xfrm>
            <a:off x="42022" y="116632"/>
            <a:ext cx="3028950" cy="851535"/>
          </a:xfrm>
          <a:prstGeom prst="rect">
            <a:avLst/>
          </a:prstGeom>
          <a:noFill/>
          <a:ln w="9525">
            <a:noFill/>
            <a:miter lim="800000"/>
            <a:headEnd/>
            <a:tailEnd/>
          </a:ln>
        </p:spPr>
      </p:pic>
      <p:sp>
        <p:nvSpPr>
          <p:cNvPr id="6" name="CaixaDeTexto 5"/>
          <p:cNvSpPr txBox="1"/>
          <p:nvPr/>
        </p:nvSpPr>
        <p:spPr>
          <a:xfrm>
            <a:off x="611560" y="1124744"/>
            <a:ext cx="3697422" cy="369332"/>
          </a:xfrm>
          <a:prstGeom prst="rect">
            <a:avLst/>
          </a:prstGeom>
          <a:noFill/>
        </p:spPr>
        <p:txBody>
          <a:bodyPr wrap="none" rtlCol="0">
            <a:spAutoFit/>
          </a:bodyPr>
          <a:lstStyle/>
          <a:p>
            <a:r>
              <a:rPr lang="pt-BR" dirty="0" smtClean="0"/>
              <a:t>A  vontade e os estados permanentes</a:t>
            </a:r>
            <a:endParaRPr lang="pt-BR" dirty="0"/>
          </a:p>
        </p:txBody>
      </p:sp>
      <p:sp>
        <p:nvSpPr>
          <p:cNvPr id="7" name="CaixaDeTexto 6"/>
          <p:cNvSpPr txBox="1"/>
          <p:nvPr/>
        </p:nvSpPr>
        <p:spPr>
          <a:xfrm>
            <a:off x="1545398" y="1700808"/>
            <a:ext cx="6880345" cy="1754326"/>
          </a:xfrm>
          <a:prstGeom prst="rect">
            <a:avLst/>
          </a:prstGeom>
          <a:noFill/>
        </p:spPr>
        <p:txBody>
          <a:bodyPr wrap="none" rtlCol="0">
            <a:spAutoFit/>
          </a:bodyPr>
          <a:lstStyle/>
          <a:p>
            <a:r>
              <a:rPr lang="pt-BR" dirty="0" smtClean="0"/>
              <a:t>Mesmo todas as faculdades se envolvendo nas ações da alma, pode</a:t>
            </a:r>
          </a:p>
          <a:p>
            <a:r>
              <a:rPr lang="pt-BR" dirty="0" smtClean="0"/>
              <a:t>Haver uma ação, ou outra que uma faculdade possa se destacar entre</a:t>
            </a:r>
          </a:p>
          <a:p>
            <a:r>
              <a:rPr lang="pt-BR" dirty="0" smtClean="0"/>
              <a:t>Seus pares. Isso é possível pois a cada faculdade humana tem estados</a:t>
            </a:r>
          </a:p>
          <a:p>
            <a:r>
              <a:rPr lang="pt-BR" dirty="0" smtClean="0"/>
              <a:t>Transitórios e permanentes. Por isso se fala em afetos voluntários e com</a:t>
            </a:r>
          </a:p>
          <a:p>
            <a:r>
              <a:rPr lang="pt-BR" dirty="0" smtClean="0"/>
              <a:t>Igual propriedade podemos falar de opiniões voluntárias. Esse estado </a:t>
            </a:r>
          </a:p>
          <a:p>
            <a:r>
              <a:rPr lang="pt-BR" dirty="0" smtClean="0"/>
              <a:t>é conhecido como caráter.  </a:t>
            </a:r>
            <a:endParaRPr lang="pt-BR" dirty="0"/>
          </a:p>
        </p:txBody>
      </p:sp>
      <p:sp>
        <p:nvSpPr>
          <p:cNvPr id="8" name="CaixaDeTexto 7"/>
          <p:cNvSpPr txBox="1"/>
          <p:nvPr/>
        </p:nvSpPr>
        <p:spPr>
          <a:xfrm>
            <a:off x="179513" y="4027144"/>
            <a:ext cx="8784975" cy="2031325"/>
          </a:xfrm>
          <a:prstGeom prst="rect">
            <a:avLst/>
          </a:prstGeom>
          <a:noFill/>
        </p:spPr>
        <p:txBody>
          <a:bodyPr wrap="square" rtlCol="0">
            <a:spAutoFit/>
          </a:bodyPr>
          <a:lstStyle/>
          <a:p>
            <a:pPr algn="just"/>
            <a:r>
              <a:rPr lang="pt-BR" b="1" dirty="0" smtClean="0"/>
              <a:t>“ </a:t>
            </a:r>
            <a:r>
              <a:rPr lang="pt-BR" b="1" dirty="0"/>
              <a:t>Temperamento= </a:t>
            </a:r>
            <a:r>
              <a:rPr lang="pt-BR" dirty="0"/>
              <a:t>tendência herdada do indivíduo para reagir ao meio de maneira peculiar; </a:t>
            </a:r>
          </a:p>
          <a:p>
            <a:pPr algn="just"/>
            <a:r>
              <a:rPr lang="pt-BR" b="1" dirty="0" smtClean="0"/>
              <a:t>Caráter</a:t>
            </a:r>
            <a:r>
              <a:rPr lang="pt-BR" b="1" dirty="0"/>
              <a:t>= </a:t>
            </a:r>
            <a:r>
              <a:rPr lang="pt-BR" dirty="0"/>
              <a:t>é o conjunto de formas comportamentais mais elaboradas e determinadas pelas </a:t>
            </a:r>
            <a:endParaRPr lang="pt-BR" dirty="0" smtClean="0"/>
          </a:p>
          <a:p>
            <a:pPr algn="just"/>
            <a:r>
              <a:rPr lang="pt-BR" dirty="0" smtClean="0"/>
              <a:t>influências </a:t>
            </a:r>
            <a:r>
              <a:rPr lang="pt-BR" dirty="0"/>
              <a:t>ambientais, sociais e culturais, que o indivíduo usa para se adaptar ao meio. </a:t>
            </a:r>
          </a:p>
          <a:p>
            <a:pPr algn="just"/>
            <a:r>
              <a:rPr lang="pt-BR" b="1" dirty="0" smtClean="0"/>
              <a:t>Personalidade</a:t>
            </a:r>
            <a:r>
              <a:rPr lang="pt-BR" b="1" dirty="0"/>
              <a:t>= </a:t>
            </a:r>
            <a:r>
              <a:rPr lang="pt-BR" dirty="0"/>
              <a:t>é a integração dos aspectos físicos, temperamentais e caracterológicos. </a:t>
            </a:r>
            <a:endParaRPr lang="pt-BR" dirty="0" smtClean="0"/>
          </a:p>
          <a:p>
            <a:pPr algn="just"/>
            <a:r>
              <a:rPr lang="pt-BR" dirty="0" smtClean="0"/>
              <a:t>Sempre </a:t>
            </a:r>
            <a:r>
              <a:rPr lang="pt-BR" dirty="0"/>
              <a:t>dinâmico. A personalidade vai adquirindo variadas e sucessivas modalidades durante a </a:t>
            </a:r>
            <a:r>
              <a:rPr lang="pt-BR" dirty="0" smtClean="0"/>
              <a:t>vida </a:t>
            </a:r>
            <a:r>
              <a:rPr lang="pt-BR" dirty="0"/>
              <a:t>embora conserve certas características que lhe conferem consistência e continuidade</a:t>
            </a:r>
            <a:r>
              <a:rPr lang="pt-BR" dirty="0" smtClean="0"/>
              <a:t>.” </a:t>
            </a:r>
            <a:endParaRPr lang="pt-BR" dirty="0"/>
          </a:p>
        </p:txBody>
      </p:sp>
    </p:spTree>
    <p:extLst>
      <p:ext uri="{BB962C8B-B14F-4D97-AF65-F5344CB8AC3E}">
        <p14:creationId xmlns:p14="http://schemas.microsoft.com/office/powerpoint/2010/main" val="323314716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4BF3F7F7-0B84-4BB3-BAD4-0595F2E869EF}" type="datetime1">
              <a:rPr lang="pt-BR" smtClean="0"/>
              <a:t>18/05/2017</a:t>
            </a:fld>
            <a:endParaRPr lang="pt-BR"/>
          </a:p>
        </p:txBody>
      </p:sp>
      <p:sp>
        <p:nvSpPr>
          <p:cNvPr id="3" name="Espaço Reservado para Rodapé 2"/>
          <p:cNvSpPr>
            <a:spLocks noGrp="1"/>
          </p:cNvSpPr>
          <p:nvPr>
            <p:ph type="ftr" sz="quarter" idx="11"/>
          </p:nvPr>
        </p:nvSpPr>
        <p:spPr/>
        <p:txBody>
          <a:bodyPr/>
          <a:lstStyle/>
          <a:p>
            <a:r>
              <a:rPr lang="pt-BR" smtClean="0"/>
              <a:t>Santificação Pessoal       Pr. Nilson Carvalho </a:t>
            </a:r>
            <a:endParaRPr lang="pt-BR"/>
          </a:p>
        </p:txBody>
      </p:sp>
      <p:sp>
        <p:nvSpPr>
          <p:cNvPr id="4" name="Espaço Reservado para Número de Slide 3"/>
          <p:cNvSpPr>
            <a:spLocks noGrp="1"/>
          </p:cNvSpPr>
          <p:nvPr>
            <p:ph type="sldNum" sz="quarter" idx="12"/>
          </p:nvPr>
        </p:nvSpPr>
        <p:spPr/>
        <p:txBody>
          <a:bodyPr/>
          <a:lstStyle/>
          <a:p>
            <a:fld id="{E16192D8-EF01-4A78-B12F-CF408C371B3B}" type="slidenum">
              <a:rPr lang="pt-BR" smtClean="0"/>
              <a:t>18</a:t>
            </a:fld>
            <a:endParaRPr lang="pt-BR"/>
          </a:p>
        </p:txBody>
      </p:sp>
      <p:pic>
        <p:nvPicPr>
          <p:cNvPr id="5" name="Imagem 4" descr="E:\Adm. eclesiástica(pr.)\logo PENTECOSTALDABIBLIA horizontal.png"/>
          <p:cNvPicPr/>
          <p:nvPr/>
        </p:nvPicPr>
        <p:blipFill>
          <a:blip r:embed="rId2"/>
          <a:srcRect/>
          <a:stretch>
            <a:fillRect/>
          </a:stretch>
        </p:blipFill>
        <p:spPr bwMode="auto">
          <a:xfrm>
            <a:off x="42022" y="116632"/>
            <a:ext cx="3028950" cy="851535"/>
          </a:xfrm>
          <a:prstGeom prst="rect">
            <a:avLst/>
          </a:prstGeom>
          <a:noFill/>
          <a:ln w="9525">
            <a:noFill/>
            <a:miter lim="800000"/>
            <a:headEnd/>
            <a:tailEnd/>
          </a:ln>
        </p:spPr>
      </p:pic>
      <p:sp>
        <p:nvSpPr>
          <p:cNvPr id="6" name="CaixaDeTexto 5"/>
          <p:cNvSpPr txBox="1"/>
          <p:nvPr/>
        </p:nvSpPr>
        <p:spPr>
          <a:xfrm>
            <a:off x="539552" y="1196752"/>
            <a:ext cx="2371611" cy="369332"/>
          </a:xfrm>
          <a:prstGeom prst="rect">
            <a:avLst/>
          </a:prstGeom>
          <a:noFill/>
        </p:spPr>
        <p:txBody>
          <a:bodyPr wrap="none" rtlCol="0">
            <a:spAutoFit/>
          </a:bodyPr>
          <a:lstStyle/>
          <a:p>
            <a:r>
              <a:rPr lang="pt-BR" dirty="0" smtClean="0"/>
              <a:t>A vontade e os motivos</a:t>
            </a:r>
            <a:endParaRPr lang="pt-BR" dirty="0"/>
          </a:p>
        </p:txBody>
      </p:sp>
      <p:sp>
        <p:nvSpPr>
          <p:cNvPr id="7" name="CaixaDeTexto 6"/>
          <p:cNvSpPr txBox="1"/>
          <p:nvPr/>
        </p:nvSpPr>
        <p:spPr>
          <a:xfrm>
            <a:off x="1733614" y="1772816"/>
            <a:ext cx="6799747" cy="1200329"/>
          </a:xfrm>
          <a:prstGeom prst="rect">
            <a:avLst/>
          </a:prstGeom>
          <a:noFill/>
        </p:spPr>
        <p:txBody>
          <a:bodyPr wrap="none" rtlCol="0">
            <a:spAutoFit/>
          </a:bodyPr>
          <a:lstStyle/>
          <a:p>
            <a:r>
              <a:rPr lang="pt-BR" dirty="0" smtClean="0"/>
              <a:t>Os estados permanentes, influenciam a vontade. Os motivos não são</a:t>
            </a:r>
          </a:p>
          <a:p>
            <a:r>
              <a:rPr lang="pt-BR" dirty="0" smtClean="0"/>
              <a:t>A causa que compele a vontade, mas, influências que a persuadem.</a:t>
            </a:r>
          </a:p>
          <a:p>
            <a:r>
              <a:rPr lang="pt-BR" dirty="0" smtClean="0"/>
              <a:t>Contudo o poder desses motivos é determinado pela proporção da</a:t>
            </a:r>
          </a:p>
          <a:p>
            <a:r>
              <a:rPr lang="pt-BR" dirty="0" smtClean="0"/>
              <a:t>Força de vontade empregada que neles penetrou e fez deles o que são.</a:t>
            </a:r>
            <a:endParaRPr lang="pt-BR" dirty="0"/>
          </a:p>
        </p:txBody>
      </p:sp>
      <p:sp>
        <p:nvSpPr>
          <p:cNvPr id="8" name="CaixaDeTexto 7"/>
          <p:cNvSpPr txBox="1"/>
          <p:nvPr/>
        </p:nvSpPr>
        <p:spPr>
          <a:xfrm>
            <a:off x="265630" y="3212976"/>
            <a:ext cx="2919454" cy="369332"/>
          </a:xfrm>
          <a:prstGeom prst="rect">
            <a:avLst/>
          </a:prstGeom>
          <a:noFill/>
        </p:spPr>
        <p:txBody>
          <a:bodyPr wrap="none" rtlCol="0">
            <a:spAutoFit/>
          </a:bodyPr>
          <a:lstStyle/>
          <a:p>
            <a:r>
              <a:rPr lang="pt-BR" dirty="0" smtClean="0"/>
              <a:t>A vontade e a escolha oposta</a:t>
            </a:r>
            <a:endParaRPr lang="pt-BR" dirty="0"/>
          </a:p>
        </p:txBody>
      </p:sp>
      <p:sp>
        <p:nvSpPr>
          <p:cNvPr id="9" name="Retângulo 8"/>
          <p:cNvSpPr/>
          <p:nvPr/>
        </p:nvSpPr>
        <p:spPr>
          <a:xfrm>
            <a:off x="3521243" y="3397642"/>
            <a:ext cx="4572000" cy="1477328"/>
          </a:xfrm>
          <a:prstGeom prst="rect">
            <a:avLst/>
          </a:prstGeom>
        </p:spPr>
        <p:txBody>
          <a:bodyPr>
            <a:spAutoFit/>
          </a:bodyPr>
          <a:lstStyle/>
          <a:p>
            <a:pPr algn="just"/>
            <a:r>
              <a:rPr lang="pt-BR" b="1" baseline="30000" dirty="0"/>
              <a:t> </a:t>
            </a:r>
            <a:r>
              <a:rPr lang="pt-BR" b="1" baseline="30000" dirty="0" err="1" smtClean="0"/>
              <a:t>Rm</a:t>
            </a:r>
            <a:r>
              <a:rPr lang="pt-BR" b="1" baseline="30000" dirty="0" smtClean="0"/>
              <a:t> 7:18 </a:t>
            </a:r>
            <a:r>
              <a:rPr lang="pt-BR" dirty="0"/>
              <a:t>Eu sei que estou completamente corrompido no que diz respeito à minha velha natureza pecaminosa. Seja para que lado for que eu me volte, não consigo fazer o bem. Quero, sim, mas não consigo.</a:t>
            </a:r>
          </a:p>
        </p:txBody>
      </p:sp>
      <p:sp>
        <p:nvSpPr>
          <p:cNvPr id="10" name="CaixaDeTexto 9"/>
          <p:cNvSpPr txBox="1"/>
          <p:nvPr/>
        </p:nvSpPr>
        <p:spPr>
          <a:xfrm>
            <a:off x="2555776" y="5065458"/>
            <a:ext cx="6502934" cy="923330"/>
          </a:xfrm>
          <a:prstGeom prst="rect">
            <a:avLst/>
          </a:prstGeom>
          <a:noFill/>
        </p:spPr>
        <p:txBody>
          <a:bodyPr wrap="none" rtlCol="0">
            <a:spAutoFit/>
          </a:bodyPr>
          <a:lstStyle/>
          <a:p>
            <a:pPr algn="just"/>
            <a:r>
              <a:rPr lang="pt-BR" dirty="0" smtClean="0"/>
              <a:t>O ser humano por si só não pode inverter o seu estado moral. Mas </a:t>
            </a:r>
          </a:p>
          <a:p>
            <a:pPr algn="just"/>
            <a:r>
              <a:rPr lang="pt-BR" dirty="0" smtClean="0"/>
              <a:t>Indiretamente ele pode, fazer isso concentrando seus esforços num</a:t>
            </a:r>
          </a:p>
          <a:p>
            <a:pPr algn="just"/>
            <a:r>
              <a:rPr lang="pt-BR" dirty="0" smtClean="0"/>
              <a:t>Sentido oposto.</a:t>
            </a:r>
            <a:endParaRPr lang="pt-BR" dirty="0"/>
          </a:p>
        </p:txBody>
      </p:sp>
    </p:spTree>
    <p:extLst>
      <p:ext uri="{BB962C8B-B14F-4D97-AF65-F5344CB8AC3E}">
        <p14:creationId xmlns:p14="http://schemas.microsoft.com/office/powerpoint/2010/main" val="22812910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635DA3EB-5AC3-4620-AE60-B798EA99F096}" type="datetime1">
              <a:rPr lang="pt-BR" smtClean="0"/>
              <a:t>18/05/2017</a:t>
            </a:fld>
            <a:endParaRPr lang="pt-BR"/>
          </a:p>
        </p:txBody>
      </p:sp>
      <p:sp>
        <p:nvSpPr>
          <p:cNvPr id="3" name="Espaço Reservado para Rodapé 2"/>
          <p:cNvSpPr>
            <a:spLocks noGrp="1"/>
          </p:cNvSpPr>
          <p:nvPr>
            <p:ph type="ftr" sz="quarter" idx="11"/>
          </p:nvPr>
        </p:nvSpPr>
        <p:spPr/>
        <p:txBody>
          <a:bodyPr/>
          <a:lstStyle/>
          <a:p>
            <a:r>
              <a:rPr lang="pt-BR" smtClean="0"/>
              <a:t>Santificação Pessoal       Pr. Nilson Carvalho </a:t>
            </a:r>
            <a:endParaRPr lang="pt-BR"/>
          </a:p>
        </p:txBody>
      </p:sp>
      <p:sp>
        <p:nvSpPr>
          <p:cNvPr id="4" name="Espaço Reservado para Número de Slide 3"/>
          <p:cNvSpPr>
            <a:spLocks noGrp="1"/>
          </p:cNvSpPr>
          <p:nvPr>
            <p:ph type="sldNum" sz="quarter" idx="12"/>
          </p:nvPr>
        </p:nvSpPr>
        <p:spPr/>
        <p:txBody>
          <a:bodyPr/>
          <a:lstStyle/>
          <a:p>
            <a:fld id="{E16192D8-EF01-4A78-B12F-CF408C371B3B}" type="slidenum">
              <a:rPr lang="pt-BR" smtClean="0"/>
              <a:t>19</a:t>
            </a:fld>
            <a:endParaRPr lang="pt-BR"/>
          </a:p>
        </p:txBody>
      </p:sp>
      <p:pic>
        <p:nvPicPr>
          <p:cNvPr id="5" name="Imagem 4" descr="E:\Adm. eclesiástica(pr.)\logo PENTECOSTALDABIBLIA horizontal.png"/>
          <p:cNvPicPr/>
          <p:nvPr/>
        </p:nvPicPr>
        <p:blipFill>
          <a:blip r:embed="rId2"/>
          <a:srcRect/>
          <a:stretch>
            <a:fillRect/>
          </a:stretch>
        </p:blipFill>
        <p:spPr bwMode="auto">
          <a:xfrm>
            <a:off x="42022" y="116632"/>
            <a:ext cx="3028950" cy="851535"/>
          </a:xfrm>
          <a:prstGeom prst="rect">
            <a:avLst/>
          </a:prstGeom>
          <a:noFill/>
          <a:ln w="9525">
            <a:noFill/>
            <a:miter lim="800000"/>
            <a:headEnd/>
            <a:tailEnd/>
          </a:ln>
        </p:spPr>
      </p:pic>
      <p:sp>
        <p:nvSpPr>
          <p:cNvPr id="7" name="Retângulo 6"/>
          <p:cNvSpPr/>
          <p:nvPr/>
        </p:nvSpPr>
        <p:spPr>
          <a:xfrm>
            <a:off x="185840" y="1863408"/>
            <a:ext cx="4572000" cy="1754326"/>
          </a:xfrm>
          <a:prstGeom prst="rect">
            <a:avLst/>
          </a:prstGeom>
        </p:spPr>
        <p:txBody>
          <a:bodyPr>
            <a:spAutoFit/>
          </a:bodyPr>
          <a:lstStyle/>
          <a:p>
            <a:pPr algn="just"/>
            <a:r>
              <a:rPr lang="pt-BR" b="1" baseline="30000" dirty="0"/>
              <a:t> </a:t>
            </a:r>
            <a:r>
              <a:rPr lang="pt-BR" b="1" baseline="30000" dirty="0" smtClean="0">
                <a:latin typeface="Arial" pitchFamily="34" charset="0"/>
                <a:cs typeface="Arial" pitchFamily="34" charset="0"/>
              </a:rPr>
              <a:t>I Re 9:4 </a:t>
            </a:r>
            <a:r>
              <a:rPr lang="pt-BR" dirty="0">
                <a:latin typeface="Arial" pitchFamily="34" charset="0"/>
                <a:cs typeface="Arial" pitchFamily="34" charset="0"/>
              </a:rPr>
              <a:t>"E se você andar segundo a minha vontade, com </a:t>
            </a:r>
            <a:r>
              <a:rPr lang="pt-BR" b="1" u="sng" dirty="0">
                <a:latin typeface="Arial" pitchFamily="34" charset="0"/>
                <a:cs typeface="Arial" pitchFamily="34" charset="0"/>
              </a:rPr>
              <a:t>integridade de coração </a:t>
            </a:r>
            <a:r>
              <a:rPr lang="pt-BR" dirty="0">
                <a:latin typeface="Arial" pitchFamily="34" charset="0"/>
                <a:cs typeface="Arial" pitchFamily="34" charset="0"/>
              </a:rPr>
              <a:t>e com </a:t>
            </a:r>
            <a:r>
              <a:rPr lang="pt-BR" b="1" u="sng" dirty="0">
                <a:latin typeface="Arial" pitchFamily="34" charset="0"/>
                <a:cs typeface="Arial" pitchFamily="34" charset="0"/>
              </a:rPr>
              <a:t>retidão</a:t>
            </a:r>
            <a:r>
              <a:rPr lang="pt-BR" dirty="0">
                <a:latin typeface="Arial" pitchFamily="34" charset="0"/>
                <a:cs typeface="Arial" pitchFamily="34" charset="0"/>
              </a:rPr>
              <a:t>, como fez o seu pai Davi, se fizer tudo o que eu lhe ordeno, obedecendo aos meus decretos e às minhas ordenanças</a:t>
            </a:r>
            <a:r>
              <a:rPr lang="pt-BR" dirty="0" smtClean="0">
                <a:latin typeface="Arial" pitchFamily="34" charset="0"/>
                <a:cs typeface="Arial" pitchFamily="34" charset="0"/>
              </a:rPr>
              <a:t>,. . .”</a:t>
            </a:r>
            <a:endParaRPr lang="pt-BR" dirty="0">
              <a:latin typeface="Arial" pitchFamily="34" charset="0"/>
              <a:cs typeface="Arial" pitchFamily="34" charset="0"/>
            </a:endParaRPr>
          </a:p>
        </p:txBody>
      </p:sp>
      <p:sp>
        <p:nvSpPr>
          <p:cNvPr id="8" name="CaixaDeTexto 7"/>
          <p:cNvSpPr txBox="1"/>
          <p:nvPr/>
        </p:nvSpPr>
        <p:spPr>
          <a:xfrm>
            <a:off x="1355422" y="1124744"/>
            <a:ext cx="6389185" cy="461665"/>
          </a:xfrm>
          <a:prstGeom prst="rect">
            <a:avLst/>
          </a:prstGeom>
          <a:noFill/>
        </p:spPr>
        <p:txBody>
          <a:bodyPr wrap="none" rtlCol="0">
            <a:spAutoFit/>
          </a:bodyPr>
          <a:lstStyle/>
          <a:p>
            <a:r>
              <a:rPr lang="pt-BR" sz="2400" dirty="0" smtClean="0">
                <a:latin typeface="Arial" pitchFamily="34" charset="0"/>
                <a:cs typeface="Arial" pitchFamily="34" charset="0"/>
              </a:rPr>
              <a:t>INTEGRIDADE EM TODO PROCEDIMENTO</a:t>
            </a:r>
            <a:endParaRPr lang="pt-BR" sz="2400" dirty="0">
              <a:latin typeface="Arial" pitchFamily="34" charset="0"/>
              <a:cs typeface="Arial" pitchFamily="34" charset="0"/>
            </a:endParaRPr>
          </a:p>
        </p:txBody>
      </p:sp>
      <p:sp>
        <p:nvSpPr>
          <p:cNvPr id="9" name="CaixaDeTexto 8"/>
          <p:cNvSpPr txBox="1"/>
          <p:nvPr/>
        </p:nvSpPr>
        <p:spPr>
          <a:xfrm>
            <a:off x="5429248" y="1988840"/>
            <a:ext cx="3647217" cy="923330"/>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lgn="just"/>
            <a:r>
              <a:rPr lang="pt-BR" dirty="0" smtClean="0">
                <a:latin typeface="Arial" pitchFamily="34" charset="0"/>
                <a:cs typeface="Arial" pitchFamily="34" charset="0"/>
              </a:rPr>
              <a:t>“A autoridade interna de um líder</a:t>
            </a:r>
          </a:p>
          <a:p>
            <a:pPr algn="just"/>
            <a:r>
              <a:rPr lang="pt-BR" dirty="0" smtClean="0">
                <a:latin typeface="Arial" pitchFamily="34" charset="0"/>
                <a:cs typeface="Arial" pitchFamily="34" charset="0"/>
              </a:rPr>
              <a:t>Nasce de seu caráter. Caráter é o</a:t>
            </a:r>
          </a:p>
          <a:p>
            <a:pPr algn="just"/>
            <a:r>
              <a:rPr lang="pt-BR" dirty="0" smtClean="0">
                <a:latin typeface="Arial" pitchFamily="34" charset="0"/>
                <a:cs typeface="Arial" pitchFamily="34" charset="0"/>
              </a:rPr>
              <a:t>Somos nos escuro.”</a:t>
            </a:r>
            <a:endParaRPr lang="pt-BR" dirty="0">
              <a:latin typeface="Arial" pitchFamily="34" charset="0"/>
              <a:cs typeface="Arial" pitchFamily="34" charset="0"/>
            </a:endParaRPr>
          </a:p>
        </p:txBody>
      </p:sp>
      <p:sp>
        <p:nvSpPr>
          <p:cNvPr id="10" name="CaixaDeTexto 9"/>
          <p:cNvSpPr txBox="1"/>
          <p:nvPr/>
        </p:nvSpPr>
        <p:spPr>
          <a:xfrm>
            <a:off x="3655994" y="4221088"/>
            <a:ext cx="1452642" cy="400110"/>
          </a:xfrm>
          <a:prstGeom prst="rect">
            <a:avLst/>
          </a:prstGeom>
          <a:noFill/>
        </p:spPr>
        <p:txBody>
          <a:bodyPr wrap="none" rtlCol="0">
            <a:spAutoFit/>
          </a:bodyPr>
          <a:lstStyle/>
          <a:p>
            <a:r>
              <a:rPr lang="pt-BR" sz="2000" dirty="0" smtClean="0">
                <a:latin typeface="Arial" pitchFamily="34" charset="0"/>
                <a:cs typeface="Arial" pitchFamily="34" charset="0"/>
              </a:rPr>
              <a:t>OBJETIVO</a:t>
            </a:r>
            <a:endParaRPr lang="pt-BR" sz="2000" dirty="0">
              <a:latin typeface="Arial" pitchFamily="34" charset="0"/>
              <a:cs typeface="Arial" pitchFamily="34" charset="0"/>
            </a:endParaRPr>
          </a:p>
        </p:txBody>
      </p:sp>
      <p:sp>
        <p:nvSpPr>
          <p:cNvPr id="11" name="CaixaDeTexto 10"/>
          <p:cNvSpPr txBox="1"/>
          <p:nvPr/>
        </p:nvSpPr>
        <p:spPr>
          <a:xfrm>
            <a:off x="185840" y="4797152"/>
            <a:ext cx="8728351" cy="707886"/>
          </a:xfrm>
          <a:prstGeom prst="rect">
            <a:avLst/>
          </a:prstGeom>
          <a:noFill/>
        </p:spPr>
        <p:txBody>
          <a:bodyPr wrap="none" rtlCol="0">
            <a:spAutoFit/>
          </a:bodyPr>
          <a:lstStyle/>
          <a:p>
            <a:r>
              <a:rPr lang="pt-BR" sz="2000" b="1" dirty="0" smtClean="0">
                <a:solidFill>
                  <a:srgbClr val="FF0000"/>
                </a:solidFill>
              </a:rPr>
              <a:t>Renovar o nosso compromisso para uma caminhada íntegra e santa com o nosso</a:t>
            </a:r>
          </a:p>
          <a:p>
            <a:r>
              <a:rPr lang="pt-BR" sz="2000" b="1" dirty="0" smtClean="0">
                <a:solidFill>
                  <a:srgbClr val="FF0000"/>
                </a:solidFill>
              </a:rPr>
              <a:t>Senhor Jesus Cristo.</a:t>
            </a:r>
            <a:endParaRPr lang="pt-BR" sz="2000" b="1" dirty="0">
              <a:solidFill>
                <a:srgbClr val="FF0000"/>
              </a:solidFill>
            </a:endParaRPr>
          </a:p>
        </p:txBody>
      </p:sp>
      <p:sp>
        <p:nvSpPr>
          <p:cNvPr id="12" name="Seta para a direita listrada 11"/>
          <p:cNvSpPr/>
          <p:nvPr/>
        </p:nvSpPr>
        <p:spPr>
          <a:xfrm>
            <a:off x="4788024" y="2305472"/>
            <a:ext cx="641224" cy="290066"/>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19644244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21ED1ADD-6DBA-4DDE-BC2C-0AC7EC71B323}" type="datetime1">
              <a:rPr lang="pt-BR" smtClean="0"/>
              <a:t>18/05/2017</a:t>
            </a:fld>
            <a:endParaRPr lang="pt-BR"/>
          </a:p>
        </p:txBody>
      </p:sp>
      <p:sp>
        <p:nvSpPr>
          <p:cNvPr id="3" name="Espaço Reservado para Rodapé 2"/>
          <p:cNvSpPr>
            <a:spLocks noGrp="1"/>
          </p:cNvSpPr>
          <p:nvPr>
            <p:ph type="ftr" sz="quarter" idx="11"/>
          </p:nvPr>
        </p:nvSpPr>
        <p:spPr/>
        <p:txBody>
          <a:bodyPr/>
          <a:lstStyle/>
          <a:p>
            <a:r>
              <a:rPr lang="pt-BR" smtClean="0"/>
              <a:t>Santificação Pessoal       Pr. Nilson Carvalho </a:t>
            </a:r>
            <a:endParaRPr lang="pt-BR"/>
          </a:p>
        </p:txBody>
      </p:sp>
      <p:sp>
        <p:nvSpPr>
          <p:cNvPr id="4" name="Espaço Reservado para Número de Slide 3"/>
          <p:cNvSpPr>
            <a:spLocks noGrp="1"/>
          </p:cNvSpPr>
          <p:nvPr>
            <p:ph type="sldNum" sz="quarter" idx="12"/>
          </p:nvPr>
        </p:nvSpPr>
        <p:spPr/>
        <p:txBody>
          <a:bodyPr/>
          <a:lstStyle/>
          <a:p>
            <a:fld id="{E16192D8-EF01-4A78-B12F-CF408C371B3B}" type="slidenum">
              <a:rPr lang="pt-BR" smtClean="0"/>
              <a:t>2</a:t>
            </a:fld>
            <a:endParaRPr lang="pt-BR"/>
          </a:p>
        </p:txBody>
      </p:sp>
      <p:pic>
        <p:nvPicPr>
          <p:cNvPr id="5" name="Imagem 4" descr="E:\Adm. eclesiástica(pr.)\logo PENTECOSTALDABIBLIA horizontal.png"/>
          <p:cNvPicPr/>
          <p:nvPr/>
        </p:nvPicPr>
        <p:blipFill>
          <a:blip r:embed="rId2"/>
          <a:srcRect/>
          <a:stretch>
            <a:fillRect/>
          </a:stretch>
        </p:blipFill>
        <p:spPr bwMode="auto">
          <a:xfrm>
            <a:off x="42022" y="42621"/>
            <a:ext cx="3028950" cy="851535"/>
          </a:xfrm>
          <a:prstGeom prst="rect">
            <a:avLst/>
          </a:prstGeom>
          <a:noFill/>
          <a:ln w="9525">
            <a:noFill/>
            <a:miter lim="800000"/>
            <a:headEnd/>
            <a:tailEnd/>
          </a:ln>
        </p:spPr>
      </p:pic>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11338" y="980727"/>
            <a:ext cx="5519737" cy="57606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39078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Data 3"/>
          <p:cNvSpPr>
            <a:spLocks noGrp="1"/>
          </p:cNvSpPr>
          <p:nvPr>
            <p:ph type="dt" sz="half" idx="10"/>
          </p:nvPr>
        </p:nvSpPr>
        <p:spPr/>
        <p:txBody>
          <a:bodyPr/>
          <a:lstStyle/>
          <a:p>
            <a:fld id="{CE56A146-1EC5-4890-ABBD-BADA233A2C94}" type="datetime1">
              <a:rPr lang="pt-BR" smtClean="0"/>
              <a:t>18/05/2017</a:t>
            </a:fld>
            <a:endParaRPr lang="pt-BR"/>
          </a:p>
        </p:txBody>
      </p:sp>
      <p:sp>
        <p:nvSpPr>
          <p:cNvPr id="5" name="Espaço Reservado para Rodapé 4"/>
          <p:cNvSpPr>
            <a:spLocks noGrp="1"/>
          </p:cNvSpPr>
          <p:nvPr>
            <p:ph type="ftr" sz="quarter" idx="11"/>
          </p:nvPr>
        </p:nvSpPr>
        <p:spPr/>
        <p:txBody>
          <a:bodyPr/>
          <a:lstStyle/>
          <a:p>
            <a:r>
              <a:rPr lang="pt-BR" smtClean="0"/>
              <a:t>Santificação Pessoal       Pr. Nilson Carvalho </a:t>
            </a:r>
            <a:endParaRPr lang="pt-BR"/>
          </a:p>
        </p:txBody>
      </p:sp>
      <p:sp>
        <p:nvSpPr>
          <p:cNvPr id="6" name="Espaço Reservado para Número de Slide 5"/>
          <p:cNvSpPr>
            <a:spLocks noGrp="1"/>
          </p:cNvSpPr>
          <p:nvPr>
            <p:ph type="sldNum" sz="quarter" idx="12"/>
          </p:nvPr>
        </p:nvSpPr>
        <p:spPr/>
        <p:txBody>
          <a:bodyPr/>
          <a:lstStyle/>
          <a:p>
            <a:fld id="{E16192D8-EF01-4A78-B12F-CF408C371B3B}" type="slidenum">
              <a:rPr lang="pt-BR" smtClean="0"/>
              <a:t>20</a:t>
            </a:fld>
            <a:endParaRPr lang="pt-BR"/>
          </a:p>
        </p:txBody>
      </p:sp>
      <p:pic>
        <p:nvPicPr>
          <p:cNvPr id="9" name="Espaço Reservado para Conteúdo 8" descr="E:\Adm. eclesiástica(pr.)\logo PENTECOSTALDABIBLIA horizontal.png"/>
          <p:cNvPicPr>
            <a:picLocks noGrp="1"/>
          </p:cNvPicPr>
          <p:nvPr>
            <p:ph idx="1"/>
          </p:nvPr>
        </p:nvPicPr>
        <p:blipFill>
          <a:blip r:embed="rId4"/>
          <a:srcRect/>
          <a:stretch>
            <a:fillRect/>
          </a:stretch>
        </p:blipFill>
        <p:spPr bwMode="auto">
          <a:xfrm>
            <a:off x="107504" y="116632"/>
            <a:ext cx="2664296" cy="864096"/>
          </a:xfrm>
          <a:prstGeom prst="rect">
            <a:avLst/>
          </a:prstGeom>
          <a:noFill/>
          <a:ln w="9525">
            <a:noFill/>
            <a:miter lim="800000"/>
            <a:headEnd/>
            <a:tailEnd/>
          </a:ln>
        </p:spPr>
      </p:pic>
      <p:sp>
        <p:nvSpPr>
          <p:cNvPr id="11" name="CaixaDeTexto 10"/>
          <p:cNvSpPr txBox="1"/>
          <p:nvPr/>
        </p:nvSpPr>
        <p:spPr>
          <a:xfrm>
            <a:off x="2915816" y="764704"/>
            <a:ext cx="5760640" cy="461665"/>
          </a:xfrm>
          <a:prstGeom prst="rect">
            <a:avLst/>
          </a:prstGeom>
          <a:noFill/>
        </p:spPr>
        <p:txBody>
          <a:bodyPr wrap="square" rtlCol="0">
            <a:spAutoFit/>
          </a:bodyPr>
          <a:lstStyle/>
          <a:p>
            <a:r>
              <a:rPr lang="pt-BR" sz="2400" dirty="0" smtClean="0">
                <a:latin typeface="Aharoni" pitchFamily="2" charset="-79"/>
                <a:cs typeface="Aharoni" pitchFamily="2" charset="-79"/>
              </a:rPr>
              <a:t>“SANTIDADE É A MINHA IDENTIDADE”</a:t>
            </a:r>
            <a:endParaRPr lang="pt-BR" sz="2400" dirty="0">
              <a:latin typeface="Aharoni" pitchFamily="2" charset="-79"/>
              <a:cs typeface="Aharoni" pitchFamily="2" charset="-79"/>
            </a:endParaRPr>
          </a:p>
        </p:txBody>
      </p:sp>
      <p:pic>
        <p:nvPicPr>
          <p:cNvPr id="2" name="Santidade é minha Identidade[1].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24000" y="1714500"/>
            <a:ext cx="6096000" cy="3429000"/>
          </a:xfrm>
          <a:prstGeom prst="rect">
            <a:avLst/>
          </a:prstGeom>
          <a:ln w="107950" cap="rnd">
            <a:solidFill>
              <a:srgbClr val="C8C6BD"/>
            </a:solidFill>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171450" prst="hardEdge"/>
            <a:extrusionClr>
              <a:srgbClr val="FFFFFF"/>
            </a:extrusionClr>
          </a:sp3d>
        </p:spPr>
      </p:pic>
    </p:spTree>
    <p:extLst>
      <p:ext uri="{BB962C8B-B14F-4D97-AF65-F5344CB8AC3E}">
        <p14:creationId xmlns:p14="http://schemas.microsoft.com/office/powerpoint/2010/main" val="271600587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94340">
                <p:cTn id="7" fill="hold" display="0">
                  <p:stCondLst>
                    <p:cond delay="indefinite"/>
                  </p:stCondLst>
                </p:cTn>
                <p:tgtEl>
                  <p:spTgt spid="2"/>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5A681E2B-3F77-4696-85BA-6DDAA3F6A512}" type="datetime1">
              <a:rPr lang="pt-BR" smtClean="0"/>
              <a:t>18/05/2017</a:t>
            </a:fld>
            <a:endParaRPr lang="pt-BR"/>
          </a:p>
        </p:txBody>
      </p:sp>
      <p:sp>
        <p:nvSpPr>
          <p:cNvPr id="3" name="Espaço Reservado para Rodapé 2"/>
          <p:cNvSpPr>
            <a:spLocks noGrp="1"/>
          </p:cNvSpPr>
          <p:nvPr>
            <p:ph type="ftr" sz="quarter" idx="11"/>
          </p:nvPr>
        </p:nvSpPr>
        <p:spPr/>
        <p:txBody>
          <a:bodyPr/>
          <a:lstStyle/>
          <a:p>
            <a:r>
              <a:rPr lang="pt-BR" smtClean="0"/>
              <a:t>Santificação Pessoal       Pr. Nilson Carvalho </a:t>
            </a:r>
            <a:endParaRPr lang="pt-BR"/>
          </a:p>
        </p:txBody>
      </p:sp>
      <p:sp>
        <p:nvSpPr>
          <p:cNvPr id="4" name="Espaço Reservado para Número de Slide 3"/>
          <p:cNvSpPr>
            <a:spLocks noGrp="1"/>
          </p:cNvSpPr>
          <p:nvPr>
            <p:ph type="sldNum" sz="quarter" idx="12"/>
          </p:nvPr>
        </p:nvSpPr>
        <p:spPr/>
        <p:txBody>
          <a:bodyPr/>
          <a:lstStyle/>
          <a:p>
            <a:fld id="{E16192D8-EF01-4A78-B12F-CF408C371B3B}" type="slidenum">
              <a:rPr lang="pt-BR" smtClean="0"/>
              <a:t>21</a:t>
            </a:fld>
            <a:endParaRPr lang="pt-BR" dirty="0"/>
          </a:p>
        </p:txBody>
      </p:sp>
      <p:pic>
        <p:nvPicPr>
          <p:cNvPr id="5" name="Espaço Reservado para Conteúdo 8" descr="E:\Adm. eclesiástica(pr.)\logo PENTECOSTALDABIBLIA horizontal.png"/>
          <p:cNvPicPr>
            <a:picLocks/>
          </p:cNvPicPr>
          <p:nvPr/>
        </p:nvPicPr>
        <p:blipFill>
          <a:blip r:embed="rId2"/>
          <a:srcRect/>
          <a:stretch>
            <a:fillRect/>
          </a:stretch>
        </p:blipFill>
        <p:spPr bwMode="auto">
          <a:xfrm>
            <a:off x="107504" y="116632"/>
            <a:ext cx="2664296" cy="864096"/>
          </a:xfrm>
          <a:prstGeom prst="rect">
            <a:avLst/>
          </a:prstGeom>
          <a:noFill/>
          <a:ln w="9525">
            <a:noFill/>
            <a:miter lim="800000"/>
            <a:headEnd/>
            <a:tailEnd/>
          </a:ln>
        </p:spPr>
      </p:pic>
      <p:sp>
        <p:nvSpPr>
          <p:cNvPr id="6" name="CaixaDeTexto 5"/>
          <p:cNvSpPr txBox="1"/>
          <p:nvPr/>
        </p:nvSpPr>
        <p:spPr>
          <a:xfrm>
            <a:off x="3779912" y="611396"/>
            <a:ext cx="2283446" cy="369332"/>
          </a:xfrm>
          <a:prstGeom prst="rect">
            <a:avLst/>
          </a:prstGeom>
          <a:noFill/>
        </p:spPr>
        <p:txBody>
          <a:bodyPr wrap="none" rtlCol="0">
            <a:spAutoFit/>
          </a:bodyPr>
          <a:lstStyle/>
          <a:p>
            <a:r>
              <a:rPr lang="pt-BR" dirty="0" smtClean="0"/>
              <a:t>Os  3 P da Santificação</a:t>
            </a:r>
            <a:endParaRPr lang="pt-BR" dirty="0"/>
          </a:p>
        </p:txBody>
      </p:sp>
      <p:sp>
        <p:nvSpPr>
          <p:cNvPr id="7" name="CaixaDeTexto 6"/>
          <p:cNvSpPr txBox="1"/>
          <p:nvPr/>
        </p:nvSpPr>
        <p:spPr>
          <a:xfrm>
            <a:off x="398417" y="1423228"/>
            <a:ext cx="2363147" cy="369332"/>
          </a:xfrm>
          <a:prstGeom prst="rect">
            <a:avLst/>
          </a:prstGeom>
          <a:noFill/>
        </p:spPr>
        <p:txBody>
          <a:bodyPr wrap="none" rtlCol="0">
            <a:spAutoFit/>
          </a:bodyPr>
          <a:lstStyle/>
          <a:p>
            <a:r>
              <a:rPr lang="pt-BR" dirty="0" smtClean="0"/>
              <a:t>1°. P é de “posicional”  </a:t>
            </a:r>
            <a:endParaRPr lang="pt-BR" dirty="0"/>
          </a:p>
        </p:txBody>
      </p:sp>
      <p:sp>
        <p:nvSpPr>
          <p:cNvPr id="9" name="Retângulo 8"/>
          <p:cNvSpPr/>
          <p:nvPr/>
        </p:nvSpPr>
        <p:spPr>
          <a:xfrm>
            <a:off x="4067944" y="1477469"/>
            <a:ext cx="4572000" cy="276999"/>
          </a:xfrm>
          <a:prstGeom prst="rect">
            <a:avLst/>
          </a:prstGeom>
        </p:spPr>
        <p:txBody>
          <a:bodyPr>
            <a:spAutoFit/>
          </a:bodyPr>
          <a:lstStyle/>
          <a:p>
            <a:pPr algn="just"/>
            <a:r>
              <a:rPr lang="pt-BR" sz="1200" b="1" baseline="30000" dirty="0" err="1" smtClean="0">
                <a:latin typeface="Arial" pitchFamily="34" charset="0"/>
                <a:cs typeface="Arial" pitchFamily="34" charset="0"/>
              </a:rPr>
              <a:t>Jo</a:t>
            </a:r>
            <a:r>
              <a:rPr lang="pt-BR" sz="1200" b="1" baseline="30000" dirty="0" smtClean="0">
                <a:latin typeface="Arial" pitchFamily="34" charset="0"/>
                <a:cs typeface="Arial" pitchFamily="34" charset="0"/>
              </a:rPr>
              <a:t> 17: </a:t>
            </a:r>
            <a:r>
              <a:rPr lang="pt-BR" sz="1200" b="1" baseline="30000" dirty="0">
                <a:latin typeface="Arial" pitchFamily="34" charset="0"/>
                <a:cs typeface="Arial" pitchFamily="34" charset="0"/>
              </a:rPr>
              <a:t>16 </a:t>
            </a:r>
            <a:r>
              <a:rPr lang="pt-BR" sz="1200" dirty="0">
                <a:latin typeface="Arial" pitchFamily="34" charset="0"/>
                <a:cs typeface="Arial" pitchFamily="34" charset="0"/>
              </a:rPr>
              <a:t>Assim como eu não sou do mundo, eles também não são.</a:t>
            </a:r>
            <a:r>
              <a:rPr lang="pt-BR" sz="1200" b="1" baseline="30000" dirty="0">
                <a:latin typeface="Arial" pitchFamily="34" charset="0"/>
                <a:cs typeface="Arial" pitchFamily="34" charset="0"/>
              </a:rPr>
              <a:t> </a:t>
            </a:r>
            <a:endParaRPr lang="pt-BR" sz="1200" dirty="0">
              <a:latin typeface="Arial" pitchFamily="34" charset="0"/>
              <a:cs typeface="Arial" pitchFamily="34" charset="0"/>
            </a:endParaRPr>
          </a:p>
        </p:txBody>
      </p:sp>
      <p:sp>
        <p:nvSpPr>
          <p:cNvPr id="10" name="CaixaDeTexto 9"/>
          <p:cNvSpPr txBox="1"/>
          <p:nvPr/>
        </p:nvSpPr>
        <p:spPr>
          <a:xfrm>
            <a:off x="434705" y="3154035"/>
            <a:ext cx="2003305" cy="369332"/>
          </a:xfrm>
          <a:prstGeom prst="rect">
            <a:avLst/>
          </a:prstGeom>
          <a:noFill/>
        </p:spPr>
        <p:txBody>
          <a:bodyPr wrap="none" rtlCol="0">
            <a:spAutoFit/>
          </a:bodyPr>
          <a:lstStyle/>
          <a:p>
            <a:r>
              <a:rPr lang="pt-BR" dirty="0" smtClean="0"/>
              <a:t>2°. P é da “prática” </a:t>
            </a:r>
            <a:endParaRPr lang="pt-BR" dirty="0"/>
          </a:p>
        </p:txBody>
      </p:sp>
      <p:sp>
        <p:nvSpPr>
          <p:cNvPr id="11" name="Retângulo 10"/>
          <p:cNvSpPr/>
          <p:nvPr/>
        </p:nvSpPr>
        <p:spPr>
          <a:xfrm>
            <a:off x="2450614" y="2276872"/>
            <a:ext cx="6353944" cy="2123658"/>
          </a:xfrm>
          <a:prstGeom prst="rect">
            <a:avLst/>
          </a:prstGeom>
        </p:spPr>
        <p:txBody>
          <a:bodyPr wrap="square">
            <a:spAutoFit/>
          </a:bodyPr>
          <a:lstStyle/>
          <a:p>
            <a:pPr algn="just"/>
            <a:r>
              <a:rPr lang="pt-BR" sz="1200" b="1" baseline="30000" dirty="0" smtClean="0">
                <a:latin typeface="Arial" pitchFamily="34" charset="0"/>
                <a:cs typeface="Arial" pitchFamily="34" charset="0"/>
              </a:rPr>
              <a:t>I </a:t>
            </a:r>
            <a:r>
              <a:rPr lang="pt-BR" sz="1200" b="1" baseline="30000" dirty="0" err="1" smtClean="0">
                <a:latin typeface="Arial" pitchFamily="34" charset="0"/>
                <a:cs typeface="Arial" pitchFamily="34" charset="0"/>
              </a:rPr>
              <a:t>Tm</a:t>
            </a:r>
            <a:r>
              <a:rPr lang="pt-BR" sz="1200" b="1" baseline="30000" dirty="0" smtClean="0">
                <a:latin typeface="Arial" pitchFamily="34" charset="0"/>
                <a:cs typeface="Arial" pitchFamily="34" charset="0"/>
              </a:rPr>
              <a:t> 3: </a:t>
            </a:r>
            <a:r>
              <a:rPr lang="pt-BR" sz="1200" b="1" baseline="30000" dirty="0">
                <a:latin typeface="Arial" pitchFamily="34" charset="0"/>
                <a:cs typeface="Arial" pitchFamily="34" charset="0"/>
              </a:rPr>
              <a:t>1 </a:t>
            </a:r>
            <a:r>
              <a:rPr lang="pt-BR" sz="1200" dirty="0">
                <a:latin typeface="Arial" pitchFamily="34" charset="0"/>
                <a:cs typeface="Arial" pitchFamily="34" charset="0"/>
              </a:rPr>
              <a:t>Este ensinamento é verdadeiro: se alguém quer muito ser bispo na Igreja, está desejando um trabalho excelente.</a:t>
            </a:r>
            <a:r>
              <a:rPr lang="pt-BR" sz="1200" b="1" baseline="30000" dirty="0">
                <a:latin typeface="Arial" pitchFamily="34" charset="0"/>
                <a:cs typeface="Arial" pitchFamily="34" charset="0"/>
              </a:rPr>
              <a:t> 2 </a:t>
            </a:r>
            <a:r>
              <a:rPr lang="pt-BR" sz="1200" dirty="0">
                <a:latin typeface="Arial" pitchFamily="34" charset="0"/>
                <a:cs typeface="Arial" pitchFamily="34" charset="0"/>
              </a:rPr>
              <a:t>O bispo deve ser um homem que ninguém possa culpar de nada. Deve ter somente uma esposa, ser moderado, prudente e simples. Deve estar disposto a hospedar pessoas na sua casa e ter capacidade para ensinar.</a:t>
            </a:r>
            <a:r>
              <a:rPr lang="pt-BR" sz="1200" b="1" baseline="30000" dirty="0">
                <a:latin typeface="Arial" pitchFamily="34" charset="0"/>
                <a:cs typeface="Arial" pitchFamily="34" charset="0"/>
              </a:rPr>
              <a:t> 3 </a:t>
            </a:r>
            <a:r>
              <a:rPr lang="pt-BR" sz="1200" dirty="0">
                <a:latin typeface="Arial" pitchFamily="34" charset="0"/>
                <a:cs typeface="Arial" pitchFamily="34" charset="0"/>
              </a:rPr>
              <a:t>Não pode ser chegado ao vinho nem briguento, mas deve ser pacífico e calmo. Não deve amar o dinheiro.</a:t>
            </a:r>
            <a:r>
              <a:rPr lang="pt-BR" sz="1200" b="1" baseline="30000" dirty="0">
                <a:latin typeface="Arial" pitchFamily="34" charset="0"/>
                <a:cs typeface="Arial" pitchFamily="34" charset="0"/>
              </a:rPr>
              <a:t> 4 </a:t>
            </a:r>
            <a:r>
              <a:rPr lang="pt-BR" sz="1200" dirty="0">
                <a:latin typeface="Arial" pitchFamily="34" charset="0"/>
                <a:cs typeface="Arial" pitchFamily="34" charset="0"/>
              </a:rPr>
              <a:t>Deve ser um bom chefe da sua própria família e saber educar os seus filhos de maneira que eles lhe obedeçam com todo o respeito.</a:t>
            </a:r>
            <a:r>
              <a:rPr lang="pt-BR" sz="1200" b="1" baseline="30000" dirty="0">
                <a:latin typeface="Arial" pitchFamily="34" charset="0"/>
                <a:cs typeface="Arial" pitchFamily="34" charset="0"/>
              </a:rPr>
              <a:t> 5 </a:t>
            </a:r>
            <a:r>
              <a:rPr lang="pt-BR" sz="1200" dirty="0">
                <a:latin typeface="Arial" pitchFamily="34" charset="0"/>
                <a:cs typeface="Arial" pitchFamily="34" charset="0"/>
              </a:rPr>
              <a:t>Pois, se alguém não sabe governar a sua própria família, como poderá cuidar da Igreja de Deus?</a:t>
            </a:r>
            <a:r>
              <a:rPr lang="pt-BR" sz="1200" b="1" baseline="30000" dirty="0">
                <a:latin typeface="Arial" pitchFamily="34" charset="0"/>
                <a:cs typeface="Arial" pitchFamily="34" charset="0"/>
              </a:rPr>
              <a:t> 6 </a:t>
            </a:r>
            <a:r>
              <a:rPr lang="pt-BR" sz="1200" dirty="0">
                <a:latin typeface="Arial" pitchFamily="34" charset="0"/>
                <a:cs typeface="Arial" pitchFamily="34" charset="0"/>
              </a:rPr>
              <a:t>O bispo não deve ser alguém convertido há pouco tempo; se for, ele ficará cheio de orgulho e será condenado como o Diabo foi.</a:t>
            </a:r>
            <a:r>
              <a:rPr lang="pt-BR" sz="1200" b="1" baseline="30000" dirty="0">
                <a:latin typeface="Arial" pitchFamily="34" charset="0"/>
                <a:cs typeface="Arial" pitchFamily="34" charset="0"/>
              </a:rPr>
              <a:t> 7 </a:t>
            </a:r>
            <a:r>
              <a:rPr lang="pt-BR" sz="1200" dirty="0">
                <a:latin typeface="Arial" pitchFamily="34" charset="0"/>
                <a:cs typeface="Arial" pitchFamily="34" charset="0"/>
              </a:rPr>
              <a:t>É preciso que o bispo seja respeitado pelos de fora da Igreja, para que não fique desmoralizado e não caia na armadilha do Diabo.</a:t>
            </a:r>
          </a:p>
        </p:txBody>
      </p:sp>
      <p:sp>
        <p:nvSpPr>
          <p:cNvPr id="12" name="CaixaDeTexto 11"/>
          <p:cNvSpPr txBox="1"/>
          <p:nvPr/>
        </p:nvSpPr>
        <p:spPr>
          <a:xfrm>
            <a:off x="306273" y="5332501"/>
            <a:ext cx="2210477" cy="369332"/>
          </a:xfrm>
          <a:prstGeom prst="rect">
            <a:avLst/>
          </a:prstGeom>
          <a:noFill/>
        </p:spPr>
        <p:txBody>
          <a:bodyPr wrap="none" rtlCol="0">
            <a:spAutoFit/>
          </a:bodyPr>
          <a:lstStyle/>
          <a:p>
            <a:r>
              <a:rPr lang="pt-BR" dirty="0" smtClean="0"/>
              <a:t>3°. P é o da “Perfeita”</a:t>
            </a:r>
            <a:endParaRPr lang="pt-BR" dirty="0"/>
          </a:p>
        </p:txBody>
      </p:sp>
      <p:sp>
        <p:nvSpPr>
          <p:cNvPr id="13" name="Retângulo 12"/>
          <p:cNvSpPr/>
          <p:nvPr/>
        </p:nvSpPr>
        <p:spPr>
          <a:xfrm>
            <a:off x="2545659" y="4917003"/>
            <a:ext cx="5489824" cy="1200329"/>
          </a:xfrm>
          <a:prstGeom prst="rect">
            <a:avLst/>
          </a:prstGeom>
        </p:spPr>
        <p:txBody>
          <a:bodyPr wrap="square">
            <a:spAutoFit/>
          </a:bodyPr>
          <a:lstStyle/>
          <a:p>
            <a:pPr algn="just"/>
            <a:r>
              <a:rPr lang="pt-BR" sz="1200" b="1" baseline="30000" dirty="0" smtClean="0">
                <a:latin typeface="Arial" pitchFamily="34" charset="0"/>
                <a:cs typeface="Arial" pitchFamily="34" charset="0"/>
              </a:rPr>
              <a:t>I </a:t>
            </a:r>
            <a:r>
              <a:rPr lang="pt-BR" sz="1200" b="1" baseline="30000" dirty="0" err="1" smtClean="0">
                <a:latin typeface="Arial" pitchFamily="34" charset="0"/>
                <a:cs typeface="Arial" pitchFamily="34" charset="0"/>
              </a:rPr>
              <a:t>Jo</a:t>
            </a:r>
            <a:r>
              <a:rPr lang="pt-BR" sz="1200" b="1" baseline="30000" dirty="0" smtClean="0">
                <a:latin typeface="Arial" pitchFamily="34" charset="0"/>
                <a:cs typeface="Arial" pitchFamily="34" charset="0"/>
              </a:rPr>
              <a:t> 3: </a:t>
            </a:r>
            <a:r>
              <a:rPr lang="pt-BR" sz="1200" b="1" baseline="30000" dirty="0">
                <a:latin typeface="Arial" pitchFamily="34" charset="0"/>
                <a:cs typeface="Arial" pitchFamily="34" charset="0"/>
              </a:rPr>
              <a:t>1 </a:t>
            </a:r>
            <a:r>
              <a:rPr lang="pt-BR" sz="1200" dirty="0">
                <a:latin typeface="Arial" pitchFamily="34" charset="0"/>
                <a:cs typeface="Arial" pitchFamily="34" charset="0"/>
              </a:rPr>
              <a:t>Vejam como é grande o amor do Pai por nós! O seu amor é tão grande, que somos chamados de filhos de Deus e somos, de fato, seus filhos. É por isso que o mundo não nos conhece, pois não conheceu a Deus.</a:t>
            </a:r>
            <a:r>
              <a:rPr lang="pt-BR" sz="1200" b="1" baseline="30000" dirty="0">
                <a:latin typeface="Arial" pitchFamily="34" charset="0"/>
                <a:cs typeface="Arial" pitchFamily="34" charset="0"/>
              </a:rPr>
              <a:t> 2 </a:t>
            </a:r>
            <a:r>
              <a:rPr lang="pt-BR" sz="1200" dirty="0">
                <a:latin typeface="Arial" pitchFamily="34" charset="0"/>
                <a:cs typeface="Arial" pitchFamily="34" charset="0"/>
              </a:rPr>
              <a:t>Meus amigos, agora nós somos filhos de Deus, mas ainda não sabemos o que vamos ser. Porém sabemos isto: quando Cristo aparecer, ficaremos parecidos com ele, pois o veremos como ele realmente é.</a:t>
            </a:r>
          </a:p>
        </p:txBody>
      </p:sp>
    </p:spTree>
    <p:extLst>
      <p:ext uri="{BB962C8B-B14F-4D97-AF65-F5344CB8AC3E}">
        <p14:creationId xmlns:p14="http://schemas.microsoft.com/office/powerpoint/2010/main" val="12505503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4411D958-B790-418B-AB6B-20F1CBD0F47E}" type="datetime1">
              <a:rPr lang="pt-BR" smtClean="0"/>
              <a:t>18/05/2017</a:t>
            </a:fld>
            <a:endParaRPr lang="pt-BR"/>
          </a:p>
        </p:txBody>
      </p:sp>
      <p:sp>
        <p:nvSpPr>
          <p:cNvPr id="3" name="Espaço Reservado para Rodapé 2"/>
          <p:cNvSpPr>
            <a:spLocks noGrp="1"/>
          </p:cNvSpPr>
          <p:nvPr>
            <p:ph type="ftr" sz="quarter" idx="11"/>
          </p:nvPr>
        </p:nvSpPr>
        <p:spPr/>
        <p:txBody>
          <a:bodyPr/>
          <a:lstStyle/>
          <a:p>
            <a:r>
              <a:rPr lang="pt-BR" smtClean="0"/>
              <a:t>Santificação Pessoal       Pr. Nilson Carvalho </a:t>
            </a:r>
            <a:endParaRPr lang="pt-BR"/>
          </a:p>
        </p:txBody>
      </p:sp>
      <p:sp>
        <p:nvSpPr>
          <p:cNvPr id="4" name="Espaço Reservado para Número de Slide 3"/>
          <p:cNvSpPr>
            <a:spLocks noGrp="1"/>
          </p:cNvSpPr>
          <p:nvPr>
            <p:ph type="sldNum" sz="quarter" idx="12"/>
          </p:nvPr>
        </p:nvSpPr>
        <p:spPr/>
        <p:txBody>
          <a:bodyPr/>
          <a:lstStyle/>
          <a:p>
            <a:fld id="{E16192D8-EF01-4A78-B12F-CF408C371B3B}" type="slidenum">
              <a:rPr lang="pt-BR" smtClean="0"/>
              <a:t>22</a:t>
            </a:fld>
            <a:endParaRPr lang="pt-BR"/>
          </a:p>
        </p:txBody>
      </p:sp>
      <p:pic>
        <p:nvPicPr>
          <p:cNvPr id="5" name="Espaço Reservado para Conteúdo 8" descr="E:\Adm. eclesiástica(pr.)\logo PENTECOSTALDABIBLIA horizontal.png"/>
          <p:cNvPicPr>
            <a:picLocks/>
          </p:cNvPicPr>
          <p:nvPr/>
        </p:nvPicPr>
        <p:blipFill>
          <a:blip r:embed="rId2"/>
          <a:srcRect/>
          <a:stretch>
            <a:fillRect/>
          </a:stretch>
        </p:blipFill>
        <p:spPr bwMode="auto">
          <a:xfrm>
            <a:off x="107504" y="116632"/>
            <a:ext cx="2664296" cy="864096"/>
          </a:xfrm>
          <a:prstGeom prst="rect">
            <a:avLst/>
          </a:prstGeom>
          <a:noFill/>
          <a:ln w="9525">
            <a:noFill/>
            <a:miter lim="800000"/>
            <a:headEnd/>
            <a:tailEnd/>
          </a:ln>
        </p:spPr>
      </p:pic>
      <p:sp>
        <p:nvSpPr>
          <p:cNvPr id="6" name="CaixaDeTexto 5"/>
          <p:cNvSpPr txBox="1"/>
          <p:nvPr/>
        </p:nvSpPr>
        <p:spPr>
          <a:xfrm>
            <a:off x="2771800" y="87015"/>
            <a:ext cx="6245169" cy="769441"/>
          </a:xfrm>
          <a:prstGeom prst="rect">
            <a:avLst/>
          </a:prstGeom>
          <a:noFill/>
        </p:spPr>
        <p:txBody>
          <a:bodyPr wrap="square" rtlCol="0">
            <a:spAutoFit/>
          </a:bodyPr>
          <a:lstStyle/>
          <a:p>
            <a:r>
              <a:rPr lang="pt-BR" sz="2000" dirty="0" smtClean="0">
                <a:latin typeface="Arial" pitchFamily="34" charset="0"/>
                <a:cs typeface="Arial" pitchFamily="34" charset="0"/>
              </a:rPr>
              <a:t>INTEGRIDADE EM TODO </a:t>
            </a:r>
            <a:r>
              <a:rPr lang="pt-BR" sz="2000" dirty="0" smtClean="0">
                <a:latin typeface="Arial" pitchFamily="34" charset="0"/>
                <a:cs typeface="Arial" pitchFamily="34" charset="0"/>
              </a:rPr>
              <a:t>PROCEDIMENTO</a:t>
            </a:r>
          </a:p>
          <a:p>
            <a:pPr algn="ctr"/>
            <a:r>
              <a:rPr lang="pt-BR" sz="2400" dirty="0">
                <a:latin typeface="Arial" pitchFamily="34" charset="0"/>
                <a:cs typeface="Arial" pitchFamily="34" charset="0"/>
              </a:rPr>
              <a:t> </a:t>
            </a:r>
            <a:r>
              <a:rPr lang="pt-BR" sz="2400" dirty="0" smtClean="0">
                <a:latin typeface="Arial" pitchFamily="34" charset="0"/>
                <a:cs typeface="Arial" pitchFamily="34" charset="0"/>
              </a:rPr>
              <a:t>Conceitos Bíblicos Essenciais</a:t>
            </a:r>
            <a:endParaRPr lang="pt-BR" sz="2400" dirty="0">
              <a:latin typeface="Arial" pitchFamily="34" charset="0"/>
              <a:cs typeface="Arial" pitchFamily="34" charset="0"/>
            </a:endParaRPr>
          </a:p>
        </p:txBody>
      </p:sp>
      <p:sp>
        <p:nvSpPr>
          <p:cNvPr id="7" name="CaixaDeTexto 6"/>
          <p:cNvSpPr txBox="1"/>
          <p:nvPr/>
        </p:nvSpPr>
        <p:spPr>
          <a:xfrm>
            <a:off x="260881" y="1196752"/>
            <a:ext cx="8631599" cy="1231106"/>
          </a:xfrm>
          <a:prstGeom prst="rect">
            <a:avLst/>
          </a:prstGeom>
          <a:noFill/>
        </p:spPr>
        <p:txBody>
          <a:bodyPr wrap="square" rtlCol="0">
            <a:spAutoFit/>
          </a:bodyPr>
          <a:lstStyle/>
          <a:p>
            <a:pPr algn="ctr"/>
            <a:r>
              <a:rPr lang="pt-BR" sz="2000" b="1" dirty="0" smtClean="0"/>
              <a:t>Existem valores absolutos  ( CERTO E ERRADO </a:t>
            </a:r>
            <a:r>
              <a:rPr lang="pt-BR" sz="2000" b="1" dirty="0" err="1" smtClean="0"/>
              <a:t>Êx</a:t>
            </a:r>
            <a:r>
              <a:rPr lang="pt-BR" sz="2000" b="1" dirty="0" smtClean="0"/>
              <a:t> 20:1-17)</a:t>
            </a:r>
          </a:p>
          <a:p>
            <a:pPr algn="just"/>
            <a:r>
              <a:rPr lang="pt-BR" dirty="0" smtClean="0"/>
              <a:t>Estar sob a graça de Deus não significa desprezarmos os absolutos que refletem o caráter de Deus e o que Ele espera de nós. Não significa que não existem limites e  proposições objetivas.</a:t>
            </a:r>
            <a:endParaRPr lang="pt-BR" dirty="0"/>
          </a:p>
        </p:txBody>
      </p:sp>
      <p:sp>
        <p:nvSpPr>
          <p:cNvPr id="8" name="CaixaDeTexto 7"/>
          <p:cNvSpPr txBox="1"/>
          <p:nvPr/>
        </p:nvSpPr>
        <p:spPr>
          <a:xfrm>
            <a:off x="233472" y="2780927"/>
            <a:ext cx="8578695" cy="1231106"/>
          </a:xfrm>
          <a:prstGeom prst="rect">
            <a:avLst/>
          </a:prstGeom>
          <a:noFill/>
        </p:spPr>
        <p:txBody>
          <a:bodyPr wrap="none" rtlCol="0">
            <a:spAutoFit/>
          </a:bodyPr>
          <a:lstStyle/>
          <a:p>
            <a:pPr algn="ctr"/>
            <a:r>
              <a:rPr lang="pt-BR" sz="2000" b="1" dirty="0" smtClean="0"/>
              <a:t>Existe conhecimento verdadeiro   -  ( Verdade e mentira )   </a:t>
            </a:r>
          </a:p>
          <a:p>
            <a:pPr algn="just"/>
            <a:r>
              <a:rPr lang="pt-BR" dirty="0" smtClean="0"/>
              <a:t>I </a:t>
            </a:r>
            <a:r>
              <a:rPr lang="pt-BR" dirty="0" err="1" smtClean="0"/>
              <a:t>Jo</a:t>
            </a:r>
            <a:r>
              <a:rPr lang="pt-BR" dirty="0" smtClean="0"/>
              <a:t> 2:</a:t>
            </a:r>
            <a:r>
              <a:rPr lang="pt-BR" b="1" baseline="30000" dirty="0"/>
              <a:t>21 </a:t>
            </a:r>
            <a:r>
              <a:rPr lang="pt-BR" dirty="0"/>
              <a:t>Portanto, eu não estou escrevendo a vocês como àqueles que precisam conhecer </a:t>
            </a:r>
            <a:endParaRPr lang="pt-BR" dirty="0" smtClean="0"/>
          </a:p>
          <a:p>
            <a:pPr algn="just"/>
            <a:r>
              <a:rPr lang="pt-BR" dirty="0" smtClean="0"/>
              <a:t>a </a:t>
            </a:r>
            <a:r>
              <a:rPr lang="pt-BR" dirty="0"/>
              <a:t>verdade, mas eu os advirto como àqueles que podem perceber a diferença entre o </a:t>
            </a:r>
            <a:endParaRPr lang="pt-BR" dirty="0" smtClean="0"/>
          </a:p>
          <a:p>
            <a:pPr algn="just"/>
            <a:r>
              <a:rPr lang="pt-BR" dirty="0" smtClean="0"/>
              <a:t>que </a:t>
            </a:r>
            <a:r>
              <a:rPr lang="pt-BR" dirty="0"/>
              <a:t>é verdadeiro e o que é falso.</a:t>
            </a:r>
            <a:r>
              <a:rPr lang="pt-BR" b="1" baseline="30000" dirty="0"/>
              <a:t> </a:t>
            </a:r>
            <a:endParaRPr lang="pt-BR" dirty="0"/>
          </a:p>
        </p:txBody>
      </p:sp>
      <p:sp>
        <p:nvSpPr>
          <p:cNvPr id="9" name="CaixaDeTexto 8"/>
          <p:cNvSpPr txBox="1"/>
          <p:nvPr/>
        </p:nvSpPr>
        <p:spPr>
          <a:xfrm>
            <a:off x="260881" y="4437112"/>
            <a:ext cx="8551286" cy="2031325"/>
          </a:xfrm>
          <a:prstGeom prst="rect">
            <a:avLst/>
          </a:prstGeom>
          <a:noFill/>
        </p:spPr>
        <p:txBody>
          <a:bodyPr wrap="square" rtlCol="0">
            <a:spAutoFit/>
          </a:bodyPr>
          <a:lstStyle/>
          <a:p>
            <a:r>
              <a:rPr lang="pt-BR" b="1" u="sng" dirty="0" smtClean="0"/>
              <a:t>INTEGRIDADE DE PALAVRA      </a:t>
            </a:r>
            <a:r>
              <a:rPr lang="pt-BR" dirty="0" smtClean="0"/>
              <a:t>“Sim, sim, não, não”  &gt; </a:t>
            </a:r>
            <a:r>
              <a:rPr lang="pt-BR" dirty="0" err="1" smtClean="0"/>
              <a:t>Mt</a:t>
            </a:r>
            <a:r>
              <a:rPr lang="pt-BR" dirty="0" smtClean="0"/>
              <a:t> 5:37</a:t>
            </a:r>
          </a:p>
          <a:p>
            <a:endParaRPr lang="pt-BR" dirty="0" smtClean="0"/>
          </a:p>
          <a:p>
            <a:r>
              <a:rPr lang="pt-BR" b="1" u="sng" dirty="0" smtClean="0"/>
              <a:t>INTERGRIDADE DE VIDA         </a:t>
            </a:r>
            <a:r>
              <a:rPr lang="pt-BR" dirty="0" smtClean="0"/>
              <a:t>   “Livro aberto”  </a:t>
            </a:r>
            <a:r>
              <a:rPr lang="pt-BR" dirty="0" err="1" smtClean="0"/>
              <a:t>Mt</a:t>
            </a:r>
            <a:r>
              <a:rPr lang="pt-BR" dirty="0" smtClean="0"/>
              <a:t> 5:14-16; </a:t>
            </a:r>
            <a:r>
              <a:rPr lang="pt-BR" dirty="0" err="1" smtClean="0"/>
              <a:t>Lc</a:t>
            </a:r>
            <a:r>
              <a:rPr lang="pt-BR" dirty="0" smtClean="0"/>
              <a:t> 2:52</a:t>
            </a:r>
          </a:p>
          <a:p>
            <a:endParaRPr lang="pt-BR" dirty="0" smtClean="0"/>
          </a:p>
          <a:p>
            <a:pPr algn="just"/>
            <a:r>
              <a:rPr lang="pt-BR" b="1" u="sng" dirty="0" smtClean="0"/>
              <a:t>DIRETRIZ PARA O CRISTÃO</a:t>
            </a:r>
            <a:r>
              <a:rPr lang="pt-BR" dirty="0" smtClean="0"/>
              <a:t>:       “</a:t>
            </a:r>
            <a:r>
              <a:rPr lang="pt-BR" dirty="0" err="1" smtClean="0"/>
              <a:t>Ef</a:t>
            </a:r>
            <a:r>
              <a:rPr lang="pt-BR" dirty="0" smtClean="0"/>
              <a:t> 4:</a:t>
            </a:r>
            <a:r>
              <a:rPr lang="pt-BR" b="1" baseline="30000" dirty="0"/>
              <a:t> 25 </a:t>
            </a:r>
            <a:r>
              <a:rPr lang="pt-BR" dirty="0"/>
              <a:t>Deixem de mentir uns aos outros; falem a verdade, </a:t>
            </a:r>
            <a:endParaRPr lang="pt-BR" dirty="0" smtClean="0"/>
          </a:p>
          <a:p>
            <a:pPr algn="just"/>
            <a:r>
              <a:rPr lang="pt-BR" dirty="0" smtClean="0"/>
              <a:t>pois </a:t>
            </a:r>
            <a:r>
              <a:rPr lang="pt-BR" dirty="0"/>
              <a:t>somos membros uns dos outros e quando mentimos uns aos outros </a:t>
            </a:r>
            <a:r>
              <a:rPr lang="pt-BR" dirty="0" smtClean="0"/>
              <a:t>estamos </a:t>
            </a:r>
          </a:p>
          <a:p>
            <a:pPr algn="just"/>
            <a:r>
              <a:rPr lang="pt-BR" dirty="0" smtClean="0"/>
              <a:t>fazendo </a:t>
            </a:r>
            <a:r>
              <a:rPr lang="pt-BR" dirty="0"/>
              <a:t>mal a nós mesmos</a:t>
            </a:r>
            <a:r>
              <a:rPr lang="pt-BR" dirty="0" smtClean="0"/>
              <a:t>.”</a:t>
            </a:r>
            <a:endParaRPr lang="pt-BR" dirty="0"/>
          </a:p>
        </p:txBody>
      </p:sp>
    </p:spTree>
    <p:extLst>
      <p:ext uri="{BB962C8B-B14F-4D97-AF65-F5344CB8AC3E}">
        <p14:creationId xmlns:p14="http://schemas.microsoft.com/office/powerpoint/2010/main" val="39882694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A456B06C-F0BF-4974-8D2A-C9A4BEFBDAA1}" type="datetime1">
              <a:rPr lang="pt-BR" smtClean="0"/>
              <a:t>18/05/2017</a:t>
            </a:fld>
            <a:endParaRPr lang="pt-BR"/>
          </a:p>
        </p:txBody>
      </p:sp>
      <p:sp>
        <p:nvSpPr>
          <p:cNvPr id="3" name="Espaço Reservado para Rodapé 2"/>
          <p:cNvSpPr>
            <a:spLocks noGrp="1"/>
          </p:cNvSpPr>
          <p:nvPr>
            <p:ph type="ftr" sz="quarter" idx="11"/>
          </p:nvPr>
        </p:nvSpPr>
        <p:spPr/>
        <p:txBody>
          <a:bodyPr/>
          <a:lstStyle/>
          <a:p>
            <a:r>
              <a:rPr lang="pt-BR" smtClean="0"/>
              <a:t>Santificação Pessoal       Pr. Nilson Carvalho </a:t>
            </a:r>
            <a:endParaRPr lang="pt-BR"/>
          </a:p>
        </p:txBody>
      </p:sp>
      <p:sp>
        <p:nvSpPr>
          <p:cNvPr id="4" name="Espaço Reservado para Número de Slide 3"/>
          <p:cNvSpPr>
            <a:spLocks noGrp="1"/>
          </p:cNvSpPr>
          <p:nvPr>
            <p:ph type="sldNum" sz="quarter" idx="12"/>
          </p:nvPr>
        </p:nvSpPr>
        <p:spPr/>
        <p:txBody>
          <a:bodyPr/>
          <a:lstStyle/>
          <a:p>
            <a:fld id="{E16192D8-EF01-4A78-B12F-CF408C371B3B}" type="slidenum">
              <a:rPr lang="pt-BR" smtClean="0"/>
              <a:t>3</a:t>
            </a:fld>
            <a:endParaRPr lang="pt-BR"/>
          </a:p>
        </p:txBody>
      </p:sp>
      <p:pic>
        <p:nvPicPr>
          <p:cNvPr id="5" name="Imagem 4" descr="E:\Adm. eclesiástica(pr.)\logo PENTECOSTALDABIBLIA horizontal.png"/>
          <p:cNvPicPr/>
          <p:nvPr/>
        </p:nvPicPr>
        <p:blipFill>
          <a:blip r:embed="rId2"/>
          <a:srcRect/>
          <a:stretch>
            <a:fillRect/>
          </a:stretch>
        </p:blipFill>
        <p:spPr bwMode="auto">
          <a:xfrm>
            <a:off x="42022" y="42621"/>
            <a:ext cx="3028950" cy="851535"/>
          </a:xfrm>
          <a:prstGeom prst="rect">
            <a:avLst/>
          </a:prstGeom>
          <a:noFill/>
          <a:ln w="9525">
            <a:noFill/>
            <a:miter lim="800000"/>
            <a:headEnd/>
            <a:tailEnd/>
          </a:ln>
        </p:spPr>
      </p:pic>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1124744"/>
            <a:ext cx="8568952" cy="5184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8265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625A5A08-AE96-4768-B889-5B508988F25E}" type="datetime1">
              <a:rPr lang="pt-BR" smtClean="0"/>
              <a:t>18/05/2017</a:t>
            </a:fld>
            <a:endParaRPr lang="pt-BR"/>
          </a:p>
        </p:txBody>
      </p:sp>
      <p:sp>
        <p:nvSpPr>
          <p:cNvPr id="3" name="Espaço Reservado para Rodapé 2"/>
          <p:cNvSpPr>
            <a:spLocks noGrp="1"/>
          </p:cNvSpPr>
          <p:nvPr>
            <p:ph type="ftr" sz="quarter" idx="11"/>
          </p:nvPr>
        </p:nvSpPr>
        <p:spPr/>
        <p:txBody>
          <a:bodyPr/>
          <a:lstStyle/>
          <a:p>
            <a:r>
              <a:rPr lang="pt-BR" smtClean="0"/>
              <a:t>Santificação Pessoal       Pr. Nilson Carvalho </a:t>
            </a:r>
            <a:endParaRPr lang="pt-BR"/>
          </a:p>
        </p:txBody>
      </p:sp>
      <p:sp>
        <p:nvSpPr>
          <p:cNvPr id="4" name="Espaço Reservado para Número de Slide 3"/>
          <p:cNvSpPr>
            <a:spLocks noGrp="1"/>
          </p:cNvSpPr>
          <p:nvPr>
            <p:ph type="sldNum" sz="quarter" idx="12"/>
          </p:nvPr>
        </p:nvSpPr>
        <p:spPr/>
        <p:txBody>
          <a:bodyPr/>
          <a:lstStyle/>
          <a:p>
            <a:fld id="{E16192D8-EF01-4A78-B12F-CF408C371B3B}" type="slidenum">
              <a:rPr lang="pt-BR" smtClean="0"/>
              <a:t>4</a:t>
            </a:fld>
            <a:endParaRPr lang="pt-BR"/>
          </a:p>
        </p:txBody>
      </p:sp>
      <p:pic>
        <p:nvPicPr>
          <p:cNvPr id="5" name="Imagem 4" descr="E:\Adm. eclesiástica(pr.)\logo PENTECOSTALDABIBLIA horizontal.png"/>
          <p:cNvPicPr/>
          <p:nvPr/>
        </p:nvPicPr>
        <p:blipFill>
          <a:blip r:embed="rId2"/>
          <a:srcRect/>
          <a:stretch>
            <a:fillRect/>
          </a:stretch>
        </p:blipFill>
        <p:spPr bwMode="auto">
          <a:xfrm>
            <a:off x="42022" y="42621"/>
            <a:ext cx="3028950" cy="851535"/>
          </a:xfrm>
          <a:prstGeom prst="rect">
            <a:avLst/>
          </a:prstGeom>
          <a:noFill/>
          <a:ln w="9525">
            <a:noFill/>
            <a:miter lim="800000"/>
            <a:headEnd/>
            <a:tailEnd/>
          </a:ln>
        </p:spPr>
      </p:pic>
      <p:sp>
        <p:nvSpPr>
          <p:cNvPr id="6" name="Retângulo 5"/>
          <p:cNvSpPr/>
          <p:nvPr/>
        </p:nvSpPr>
        <p:spPr>
          <a:xfrm>
            <a:off x="3203848" y="116632"/>
            <a:ext cx="5724128" cy="954107"/>
          </a:xfrm>
          <a:prstGeom prst="rect">
            <a:avLst/>
          </a:prstGeom>
        </p:spPr>
        <p:txBody>
          <a:bodyPr wrap="square">
            <a:spAutoFit/>
          </a:bodyPr>
          <a:lstStyle/>
          <a:p>
            <a:pPr algn="just"/>
            <a:r>
              <a:rPr lang="pt-BR" sz="1400" b="1" i="1" dirty="0" err="1"/>
              <a:t>Gl</a:t>
            </a:r>
            <a:r>
              <a:rPr lang="pt-BR" sz="1400" b="1" i="1" dirty="0"/>
              <a:t> 2:</a:t>
            </a:r>
            <a:r>
              <a:rPr lang="x-none" sz="1400" b="1" i="1"/>
              <a:t>20 </a:t>
            </a:r>
            <a:r>
              <a:rPr lang="x-none" sz="1400" i="1"/>
              <a:t>Eu já fui crucificado com Cristo: eu próprio não vivo mais, e sim é Cristo quem vive em mim. E a vida genuína que tenho agora dentro deste corpo é resultado da minha confiança no Filho de Deus, o qual me amou e a Si mesmo Se entregou por mim. </a:t>
            </a:r>
            <a:endParaRPr lang="pt-BR" sz="1400" dirty="0"/>
          </a:p>
        </p:txBody>
      </p:sp>
      <p:sp>
        <p:nvSpPr>
          <p:cNvPr id="7" name="Retângulo 6"/>
          <p:cNvSpPr/>
          <p:nvPr/>
        </p:nvSpPr>
        <p:spPr>
          <a:xfrm>
            <a:off x="323528" y="1071054"/>
            <a:ext cx="8244408" cy="4524315"/>
          </a:xfrm>
          <a:prstGeom prst="rect">
            <a:avLst/>
          </a:prstGeom>
        </p:spPr>
        <p:txBody>
          <a:bodyPr wrap="square">
            <a:spAutoFit/>
          </a:bodyPr>
          <a:lstStyle/>
          <a:p>
            <a:pPr algn="just"/>
            <a:r>
              <a:rPr lang="pt-BR" dirty="0" smtClean="0"/>
              <a:t>Esse versículo deixa mais </a:t>
            </a:r>
            <a:r>
              <a:rPr lang="pt-BR" dirty="0"/>
              <a:t>claro por que um cristão que foi “justificado em Cristo” não tem liberdade para pecar. </a:t>
            </a:r>
            <a:r>
              <a:rPr lang="pt-BR" dirty="0" smtClean="0"/>
              <a:t>Em </a:t>
            </a:r>
            <a:r>
              <a:rPr lang="pt-BR" dirty="0"/>
              <a:t>Cristo “as coisas antigas já passaram” e “eis que se fizeram novas” (2 </a:t>
            </a:r>
            <a:r>
              <a:rPr lang="pt-BR" dirty="0" err="1"/>
              <a:t>Co</a:t>
            </a:r>
            <a:r>
              <a:rPr lang="pt-BR" dirty="0"/>
              <a:t> 5:17). Isso porque a morte e a ressurreição de Cristo não são apenas acontecimentos históricos (ele “a si mesmo se entregou” e agora “vive”), mas acontecimentos dos quais, por meio da união da fé com ele, o seu povo veio a participar (“Estou crucificado com Cristo” e agora eu “vivo”). Quando nos unimos a Cristo em sua morte nossa vida antiga acaba; é ridículo sugerir que podemos retornar a ela. Além disso, ressuscitamos para uma nova vida. Num certo sentido, vivemos esta nova vida por meio da fé em Cristo. Em um outro sentido, não somos nós que vivemos, mas Cristo vive em nós. E, vivendo em nós, ele nos dá novos desejos quanto a santidade, Deus e o céu. Não é que não possamos pecar novamente; podemos, sim. Mas não queremos. Todo o conteúdo de nossa vida mudou. Agora tudo se tornou diferente, porque nós mesmos somos diferentes. Veja como Paulo torna tudo isso audaciosamente pessoal: Cristo “a si mesmo se entregou por mim'’. “Cristo vive em mim”. Nenhum cristão que tenha assimilado essas verdades poderia jamais contemplar seriamente a possibilidade de retornar à vida antiga.</a:t>
            </a:r>
          </a:p>
        </p:txBody>
      </p:sp>
      <p:sp>
        <p:nvSpPr>
          <p:cNvPr id="8" name="CaixaDeTexto 7"/>
          <p:cNvSpPr txBox="1"/>
          <p:nvPr/>
        </p:nvSpPr>
        <p:spPr>
          <a:xfrm>
            <a:off x="467544" y="5949280"/>
            <a:ext cx="3272691" cy="369332"/>
          </a:xfrm>
          <a:prstGeom prst="rect">
            <a:avLst/>
          </a:prstGeom>
        </p:spPr>
        <p:style>
          <a:lnRef idx="3">
            <a:schemeClr val="lt1"/>
          </a:lnRef>
          <a:fillRef idx="1">
            <a:schemeClr val="accent5"/>
          </a:fillRef>
          <a:effectRef idx="1">
            <a:schemeClr val="accent5"/>
          </a:effectRef>
          <a:fontRef idx="minor">
            <a:schemeClr val="lt1"/>
          </a:fontRef>
        </p:style>
        <p:txBody>
          <a:bodyPr wrap="none" rtlCol="0">
            <a:spAutoFit/>
          </a:bodyPr>
          <a:lstStyle/>
          <a:p>
            <a:r>
              <a:rPr lang="pt-BR" dirty="0" smtClean="0"/>
              <a:t>PARE DE ALIMENTAR CADÁVERES</a:t>
            </a:r>
            <a:endParaRPr lang="pt-BR" dirty="0"/>
          </a:p>
        </p:txBody>
      </p:sp>
      <p:sp>
        <p:nvSpPr>
          <p:cNvPr id="10" name="Retângulo 9"/>
          <p:cNvSpPr/>
          <p:nvPr/>
        </p:nvSpPr>
        <p:spPr>
          <a:xfrm>
            <a:off x="6660233" y="5259160"/>
            <a:ext cx="2267744" cy="1384995"/>
          </a:xfrm>
          <a:prstGeom prst="rect">
            <a:avLst/>
          </a:prstGeom>
        </p:spPr>
        <p:txBody>
          <a:bodyPr wrap="square">
            <a:spAutoFit/>
          </a:bodyPr>
          <a:lstStyle/>
          <a:p>
            <a:r>
              <a:rPr lang="pt-BR" sz="1400" b="1" baseline="30000" dirty="0" smtClean="0">
                <a:latin typeface="Arial" pitchFamily="34" charset="0"/>
                <a:cs typeface="Arial" pitchFamily="34" charset="0"/>
              </a:rPr>
              <a:t>II Cor 5:17 </a:t>
            </a:r>
            <a:r>
              <a:rPr lang="pt-BR" sz="1400" dirty="0">
                <a:latin typeface="Arial" pitchFamily="34" charset="0"/>
                <a:cs typeface="Arial" pitchFamily="34" charset="0"/>
              </a:rPr>
              <a:t>Quando alguém se faz cristão, torna-se uma pessoa totalmente nova por dentro. Já não é mais a mesma. Teve inicio uma nova vida!</a:t>
            </a:r>
          </a:p>
        </p:txBody>
      </p:sp>
      <p:sp>
        <p:nvSpPr>
          <p:cNvPr id="11" name="Seta à esquerda, à direita e acima 10"/>
          <p:cNvSpPr/>
          <p:nvPr/>
        </p:nvSpPr>
        <p:spPr>
          <a:xfrm>
            <a:off x="3923928" y="5498602"/>
            <a:ext cx="2592288" cy="820010"/>
          </a:xfrm>
          <a:prstGeom prst="leftRightUpArrow">
            <a:avLst>
              <a:gd name="adj1" fmla="val 18609"/>
              <a:gd name="adj2" fmla="val 25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31390826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Data 3"/>
          <p:cNvSpPr>
            <a:spLocks noGrp="1"/>
          </p:cNvSpPr>
          <p:nvPr>
            <p:ph type="dt" sz="half" idx="10"/>
          </p:nvPr>
        </p:nvSpPr>
        <p:spPr/>
        <p:txBody>
          <a:bodyPr/>
          <a:lstStyle/>
          <a:p>
            <a:fld id="{023783F1-77E4-4EDB-81F9-848917CCBFCA}" type="datetime1">
              <a:rPr lang="pt-BR" smtClean="0"/>
              <a:t>18/05/2017</a:t>
            </a:fld>
            <a:endParaRPr lang="pt-BR"/>
          </a:p>
        </p:txBody>
      </p:sp>
      <p:sp>
        <p:nvSpPr>
          <p:cNvPr id="5" name="Espaço Reservado para Rodapé 4"/>
          <p:cNvSpPr>
            <a:spLocks noGrp="1"/>
          </p:cNvSpPr>
          <p:nvPr>
            <p:ph type="ftr" sz="quarter" idx="11"/>
          </p:nvPr>
        </p:nvSpPr>
        <p:spPr/>
        <p:txBody>
          <a:bodyPr/>
          <a:lstStyle/>
          <a:p>
            <a:r>
              <a:rPr lang="pt-BR" smtClean="0"/>
              <a:t>Santificação Pessoal       Pr. Nilson Carvalho </a:t>
            </a:r>
            <a:endParaRPr lang="pt-BR"/>
          </a:p>
        </p:txBody>
      </p:sp>
      <p:sp>
        <p:nvSpPr>
          <p:cNvPr id="6" name="Espaço Reservado para Número de Slide 5"/>
          <p:cNvSpPr>
            <a:spLocks noGrp="1"/>
          </p:cNvSpPr>
          <p:nvPr>
            <p:ph type="sldNum" sz="quarter" idx="12"/>
          </p:nvPr>
        </p:nvSpPr>
        <p:spPr/>
        <p:txBody>
          <a:bodyPr/>
          <a:lstStyle/>
          <a:p>
            <a:fld id="{E16192D8-EF01-4A78-B12F-CF408C371B3B}" type="slidenum">
              <a:rPr lang="pt-BR" smtClean="0"/>
              <a:t>5</a:t>
            </a:fld>
            <a:endParaRPr lang="pt-BR" dirty="0"/>
          </a:p>
        </p:txBody>
      </p:sp>
      <p:pic>
        <p:nvPicPr>
          <p:cNvPr id="7" name="Imagem 6" descr="E:\Adm. eclesiástica(pr.)\logo PENTECOSTALDABIBLIA horizontal.png"/>
          <p:cNvPicPr/>
          <p:nvPr/>
        </p:nvPicPr>
        <p:blipFill>
          <a:blip r:embed="rId3"/>
          <a:srcRect/>
          <a:stretch>
            <a:fillRect/>
          </a:stretch>
        </p:blipFill>
        <p:spPr bwMode="auto">
          <a:xfrm>
            <a:off x="42022" y="42621"/>
            <a:ext cx="3028950" cy="851535"/>
          </a:xfrm>
          <a:prstGeom prst="rect">
            <a:avLst/>
          </a:prstGeom>
          <a:noFill/>
          <a:ln w="9525">
            <a:noFill/>
            <a:miter lim="800000"/>
            <a:headEnd/>
            <a:tailEnd/>
          </a:ln>
        </p:spPr>
      </p:pic>
      <p:sp>
        <p:nvSpPr>
          <p:cNvPr id="8" name="CaixaDeTexto 7"/>
          <p:cNvSpPr txBox="1"/>
          <p:nvPr/>
        </p:nvSpPr>
        <p:spPr>
          <a:xfrm>
            <a:off x="4644008" y="524824"/>
            <a:ext cx="2527038" cy="461665"/>
          </a:xfrm>
          <a:prstGeom prst="rect">
            <a:avLst/>
          </a:prstGeom>
          <a:noFill/>
        </p:spPr>
        <p:txBody>
          <a:bodyPr wrap="none" rtlCol="0">
            <a:spAutoFit/>
          </a:bodyPr>
          <a:lstStyle/>
          <a:p>
            <a:r>
              <a:rPr lang="pt-BR" sz="2400" b="1" dirty="0" smtClean="0"/>
              <a:t>Definindo o termo</a:t>
            </a:r>
            <a:endParaRPr lang="pt-BR" sz="2400" b="1" dirty="0"/>
          </a:p>
        </p:txBody>
      </p:sp>
      <p:sp>
        <p:nvSpPr>
          <p:cNvPr id="9" name="CaixaDeTexto 8"/>
          <p:cNvSpPr txBox="1"/>
          <p:nvPr/>
        </p:nvSpPr>
        <p:spPr>
          <a:xfrm>
            <a:off x="323528" y="1673370"/>
            <a:ext cx="3357842" cy="369332"/>
          </a:xfrm>
          <a:prstGeom prst="rect">
            <a:avLst/>
          </a:prstGeom>
          <a:noFill/>
        </p:spPr>
        <p:txBody>
          <a:bodyPr wrap="none" rtlCol="0">
            <a:spAutoFit/>
          </a:bodyPr>
          <a:lstStyle/>
          <a:p>
            <a:r>
              <a:rPr lang="pt-BR" dirty="0" err="1" smtClean="0"/>
              <a:t>Qodesh</a:t>
            </a:r>
            <a:r>
              <a:rPr lang="pt-BR" dirty="0" smtClean="0"/>
              <a:t>  &gt; separação  /  santidade</a:t>
            </a:r>
          </a:p>
        </p:txBody>
      </p:sp>
      <p:sp>
        <p:nvSpPr>
          <p:cNvPr id="10" name="CaixaDeTexto 9"/>
          <p:cNvSpPr txBox="1"/>
          <p:nvPr/>
        </p:nvSpPr>
        <p:spPr>
          <a:xfrm>
            <a:off x="899592" y="1273859"/>
            <a:ext cx="1944443" cy="369332"/>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r>
              <a:rPr lang="pt-BR" dirty="0" smtClean="0"/>
              <a:t>Antigo Testamento</a:t>
            </a:r>
            <a:endParaRPr lang="pt-BR" dirty="0"/>
          </a:p>
        </p:txBody>
      </p:sp>
      <p:sp>
        <p:nvSpPr>
          <p:cNvPr id="11" name="CaixaDeTexto 10"/>
          <p:cNvSpPr txBox="1"/>
          <p:nvPr/>
        </p:nvSpPr>
        <p:spPr>
          <a:xfrm>
            <a:off x="323528" y="2016474"/>
            <a:ext cx="1994520" cy="369332"/>
          </a:xfrm>
          <a:prstGeom prst="rect">
            <a:avLst/>
          </a:prstGeom>
          <a:noFill/>
        </p:spPr>
        <p:txBody>
          <a:bodyPr wrap="none" rtlCol="0">
            <a:spAutoFit/>
          </a:bodyPr>
          <a:lstStyle/>
          <a:p>
            <a:r>
              <a:rPr lang="pt-BR" dirty="0" err="1" smtClean="0"/>
              <a:t>Qadash</a:t>
            </a:r>
            <a:r>
              <a:rPr lang="pt-BR" dirty="0" smtClean="0"/>
              <a:t>   &gt;  Separar</a:t>
            </a:r>
          </a:p>
        </p:txBody>
      </p:sp>
      <p:sp>
        <p:nvSpPr>
          <p:cNvPr id="12" name="CaixaDeTexto 11"/>
          <p:cNvSpPr txBox="1"/>
          <p:nvPr/>
        </p:nvSpPr>
        <p:spPr>
          <a:xfrm>
            <a:off x="339175" y="2385806"/>
            <a:ext cx="1749646" cy="369332"/>
          </a:xfrm>
          <a:prstGeom prst="rect">
            <a:avLst/>
          </a:prstGeom>
          <a:noFill/>
        </p:spPr>
        <p:txBody>
          <a:bodyPr wrap="none" rtlCol="0">
            <a:spAutoFit/>
          </a:bodyPr>
          <a:lstStyle/>
          <a:p>
            <a:r>
              <a:rPr lang="pt-BR" dirty="0" err="1" smtClean="0"/>
              <a:t>Qadosh</a:t>
            </a:r>
            <a:r>
              <a:rPr lang="pt-BR" dirty="0" smtClean="0"/>
              <a:t>  &gt;  santo</a:t>
            </a:r>
            <a:endParaRPr lang="pt-BR" dirty="0"/>
          </a:p>
        </p:txBody>
      </p:sp>
      <p:sp>
        <p:nvSpPr>
          <p:cNvPr id="13" name="CaixaDeTexto 12"/>
          <p:cNvSpPr txBox="1"/>
          <p:nvPr/>
        </p:nvSpPr>
        <p:spPr>
          <a:xfrm>
            <a:off x="5346220" y="1262152"/>
            <a:ext cx="1826397" cy="369332"/>
          </a:xfrm>
          <a:prstGeom prst="rect">
            <a:avLst/>
          </a:prstGeom>
        </p:spPr>
        <p:style>
          <a:lnRef idx="1">
            <a:schemeClr val="accent5"/>
          </a:lnRef>
          <a:fillRef idx="2">
            <a:schemeClr val="accent5"/>
          </a:fillRef>
          <a:effectRef idx="1">
            <a:schemeClr val="accent5"/>
          </a:effectRef>
          <a:fontRef idx="minor">
            <a:schemeClr val="dk1"/>
          </a:fontRef>
        </p:style>
        <p:txBody>
          <a:bodyPr wrap="none" rtlCol="0">
            <a:spAutoFit/>
          </a:bodyPr>
          <a:lstStyle/>
          <a:p>
            <a:r>
              <a:rPr lang="pt-BR" dirty="0" smtClean="0"/>
              <a:t>Novo Testamento</a:t>
            </a:r>
            <a:endParaRPr lang="pt-BR" dirty="0"/>
          </a:p>
        </p:txBody>
      </p:sp>
      <p:sp>
        <p:nvSpPr>
          <p:cNvPr id="14" name="CaixaDeTexto 13"/>
          <p:cNvSpPr txBox="1"/>
          <p:nvPr/>
        </p:nvSpPr>
        <p:spPr>
          <a:xfrm>
            <a:off x="5621743" y="1968379"/>
            <a:ext cx="1550874" cy="369332"/>
          </a:xfrm>
          <a:prstGeom prst="rect">
            <a:avLst/>
          </a:prstGeom>
          <a:noFill/>
        </p:spPr>
        <p:txBody>
          <a:bodyPr wrap="none" rtlCol="0">
            <a:spAutoFit/>
          </a:bodyPr>
          <a:lstStyle/>
          <a:p>
            <a:r>
              <a:rPr lang="pt-BR" dirty="0" smtClean="0"/>
              <a:t>Ágios  &gt;  Santo</a:t>
            </a:r>
            <a:endParaRPr lang="pt-BR" dirty="0"/>
          </a:p>
        </p:txBody>
      </p:sp>
      <p:sp>
        <p:nvSpPr>
          <p:cNvPr id="15" name="CaixaDeTexto 14"/>
          <p:cNvSpPr txBox="1"/>
          <p:nvPr/>
        </p:nvSpPr>
        <p:spPr>
          <a:xfrm>
            <a:off x="370689" y="2749589"/>
            <a:ext cx="8804825" cy="646331"/>
          </a:xfrm>
          <a:prstGeom prst="rect">
            <a:avLst/>
          </a:prstGeom>
          <a:noFill/>
        </p:spPr>
        <p:txBody>
          <a:bodyPr wrap="square" rtlCol="0">
            <a:spAutoFit/>
          </a:bodyPr>
          <a:lstStyle/>
          <a:p>
            <a:r>
              <a:rPr lang="pt-BR" dirty="0" smtClean="0"/>
              <a:t>Essas palavras no dia a dia  eram utilizadas para indicar algumas vezes  coisas que eram</a:t>
            </a:r>
          </a:p>
          <a:p>
            <a:r>
              <a:rPr lang="pt-BR" dirty="0" smtClean="0"/>
              <a:t>usadas para o serviço  divino ou ligadas ao próprio Deus.</a:t>
            </a:r>
            <a:endParaRPr lang="pt-BR" dirty="0"/>
          </a:p>
        </p:txBody>
      </p:sp>
      <p:sp>
        <p:nvSpPr>
          <p:cNvPr id="16" name="CaixaDeTexto 15"/>
          <p:cNvSpPr txBox="1"/>
          <p:nvPr/>
        </p:nvSpPr>
        <p:spPr>
          <a:xfrm>
            <a:off x="3491880" y="3518585"/>
            <a:ext cx="1733616" cy="369332"/>
          </a:xfrm>
          <a:prstGeom prst="rect">
            <a:avLst/>
          </a:prstGeom>
        </p:spPr>
        <p:style>
          <a:lnRef idx="1">
            <a:schemeClr val="dk1"/>
          </a:lnRef>
          <a:fillRef idx="2">
            <a:schemeClr val="dk1"/>
          </a:fillRef>
          <a:effectRef idx="1">
            <a:schemeClr val="dk1"/>
          </a:effectRef>
          <a:fontRef idx="minor">
            <a:schemeClr val="dk1"/>
          </a:fontRef>
        </p:style>
        <p:txBody>
          <a:bodyPr wrap="none" rtlCol="0">
            <a:spAutoFit/>
          </a:bodyPr>
          <a:lstStyle/>
          <a:p>
            <a:pPr marL="285750" indent="-285750">
              <a:buFont typeface="Wingdings" pitchFamily="2" charset="2"/>
              <a:buChar char="v"/>
            </a:pPr>
            <a:r>
              <a:rPr lang="pt-BR" dirty="0" smtClean="0"/>
              <a:t> Deus é santo</a:t>
            </a:r>
            <a:endParaRPr lang="pt-BR" dirty="0"/>
          </a:p>
        </p:txBody>
      </p:sp>
      <p:sp>
        <p:nvSpPr>
          <p:cNvPr id="18" name="Retângulo 17"/>
          <p:cNvSpPr/>
          <p:nvPr/>
        </p:nvSpPr>
        <p:spPr>
          <a:xfrm>
            <a:off x="221594" y="3973517"/>
            <a:ext cx="4422414" cy="1754326"/>
          </a:xfrm>
          <a:prstGeom prst="rect">
            <a:avLst/>
          </a:prstGeom>
        </p:spPr>
        <p:txBody>
          <a:bodyPr wrap="square">
            <a:spAutoFit/>
          </a:bodyPr>
          <a:lstStyle/>
          <a:p>
            <a:pPr algn="just"/>
            <a:r>
              <a:rPr lang="pt-BR" b="1" u="sng" baseline="30000" dirty="0" err="1" smtClean="0">
                <a:latin typeface="Arial" pitchFamily="34" charset="0"/>
                <a:cs typeface="Arial" pitchFamily="34" charset="0"/>
              </a:rPr>
              <a:t>Jo</a:t>
            </a:r>
            <a:r>
              <a:rPr lang="pt-BR" b="1" u="sng" baseline="30000" dirty="0" smtClean="0">
                <a:latin typeface="Arial" pitchFamily="34" charset="0"/>
                <a:cs typeface="Arial" pitchFamily="34" charset="0"/>
              </a:rPr>
              <a:t> 17:11 </a:t>
            </a:r>
            <a:r>
              <a:rPr lang="pt-BR" dirty="0">
                <a:latin typeface="Arial" pitchFamily="34" charset="0"/>
                <a:cs typeface="Arial" pitchFamily="34" charset="0"/>
              </a:rPr>
              <a:t>Agora Eu estou saindo do mundo, e deixando todos aqui, seguindo para a Sua presença. Pai Santo, guarde-os com o Seu cuidado – todos aqueles que o Senhor Me deu - para que, tal como Nós, eles sejam unidos, sem falta de nenhum.</a:t>
            </a:r>
          </a:p>
        </p:txBody>
      </p:sp>
      <p:sp>
        <p:nvSpPr>
          <p:cNvPr id="19" name="Retângulo 18"/>
          <p:cNvSpPr/>
          <p:nvPr/>
        </p:nvSpPr>
        <p:spPr>
          <a:xfrm>
            <a:off x="4741585" y="3973517"/>
            <a:ext cx="4294911" cy="1200329"/>
          </a:xfrm>
          <a:prstGeom prst="rect">
            <a:avLst/>
          </a:prstGeom>
        </p:spPr>
        <p:txBody>
          <a:bodyPr wrap="square">
            <a:spAutoFit/>
          </a:bodyPr>
          <a:lstStyle/>
          <a:p>
            <a:pPr algn="just"/>
            <a:r>
              <a:rPr lang="pt-BR" b="1" u="sng" baseline="30000" dirty="0" smtClean="0">
                <a:latin typeface="Arial" pitchFamily="34" charset="0"/>
                <a:cs typeface="Arial" pitchFamily="34" charset="0"/>
              </a:rPr>
              <a:t>I </a:t>
            </a:r>
            <a:r>
              <a:rPr lang="pt-BR" b="1" u="sng" baseline="30000" dirty="0" err="1" smtClean="0">
                <a:latin typeface="Arial" pitchFamily="34" charset="0"/>
                <a:cs typeface="Arial" pitchFamily="34" charset="0"/>
              </a:rPr>
              <a:t>Pe</a:t>
            </a:r>
            <a:r>
              <a:rPr lang="pt-BR" b="1" u="sng" baseline="30000" dirty="0" smtClean="0">
                <a:latin typeface="Arial" pitchFamily="34" charset="0"/>
                <a:cs typeface="Arial" pitchFamily="34" charset="0"/>
              </a:rPr>
              <a:t> 1:15 </a:t>
            </a:r>
            <a:r>
              <a:rPr lang="pt-BR" dirty="0">
                <a:latin typeface="Arial" pitchFamily="34" charset="0"/>
                <a:cs typeface="Arial" pitchFamily="34" charset="0"/>
              </a:rPr>
              <a:t>Mas agora, sejam santos em tudo quanto fizerem, tal como é santo o Senhor, que os convidou para serem seus filhos.</a:t>
            </a:r>
            <a:r>
              <a:rPr lang="pt-BR" b="1" baseline="30000" dirty="0">
                <a:latin typeface="Arial" pitchFamily="34" charset="0"/>
                <a:cs typeface="Arial" pitchFamily="34" charset="0"/>
              </a:rPr>
              <a:t> </a:t>
            </a:r>
            <a:endParaRPr lang="pt-BR" dirty="0">
              <a:latin typeface="Arial" pitchFamily="34" charset="0"/>
              <a:cs typeface="Arial" pitchFamily="34" charset="0"/>
            </a:endParaRPr>
          </a:p>
        </p:txBody>
      </p:sp>
    </p:spTree>
    <p:extLst>
      <p:ext uri="{BB962C8B-B14F-4D97-AF65-F5344CB8AC3E}">
        <p14:creationId xmlns:p14="http://schemas.microsoft.com/office/powerpoint/2010/main" val="33386230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A2976D24-18A4-48A7-82D5-1068592FF555}" type="datetime1">
              <a:rPr lang="pt-BR" smtClean="0"/>
              <a:t>18/05/2017</a:t>
            </a:fld>
            <a:endParaRPr lang="pt-BR"/>
          </a:p>
        </p:txBody>
      </p:sp>
      <p:sp>
        <p:nvSpPr>
          <p:cNvPr id="3" name="Espaço Reservado para Rodapé 2"/>
          <p:cNvSpPr>
            <a:spLocks noGrp="1"/>
          </p:cNvSpPr>
          <p:nvPr>
            <p:ph type="ftr" sz="quarter" idx="11"/>
          </p:nvPr>
        </p:nvSpPr>
        <p:spPr/>
        <p:txBody>
          <a:bodyPr/>
          <a:lstStyle/>
          <a:p>
            <a:r>
              <a:rPr lang="pt-BR" smtClean="0"/>
              <a:t>Santificação Pessoal       Pr. Nilson Carvalho </a:t>
            </a:r>
            <a:endParaRPr lang="pt-BR"/>
          </a:p>
        </p:txBody>
      </p:sp>
      <p:sp>
        <p:nvSpPr>
          <p:cNvPr id="4" name="Espaço Reservado para Número de Slide 3"/>
          <p:cNvSpPr>
            <a:spLocks noGrp="1"/>
          </p:cNvSpPr>
          <p:nvPr>
            <p:ph type="sldNum" sz="quarter" idx="12"/>
          </p:nvPr>
        </p:nvSpPr>
        <p:spPr>
          <a:xfrm>
            <a:off x="6634863" y="6492875"/>
            <a:ext cx="2133600" cy="365125"/>
          </a:xfrm>
        </p:spPr>
        <p:txBody>
          <a:bodyPr/>
          <a:lstStyle/>
          <a:p>
            <a:fld id="{E16192D8-EF01-4A78-B12F-CF408C371B3B}" type="slidenum">
              <a:rPr lang="pt-BR" smtClean="0"/>
              <a:t>6</a:t>
            </a:fld>
            <a:endParaRPr lang="pt-BR"/>
          </a:p>
        </p:txBody>
      </p:sp>
      <p:pic>
        <p:nvPicPr>
          <p:cNvPr id="5" name="Imagem 4" descr="E:\Adm. eclesiástica(pr.)\logo PENTECOSTALDABIBLIA horizontal.png"/>
          <p:cNvPicPr/>
          <p:nvPr/>
        </p:nvPicPr>
        <p:blipFill>
          <a:blip r:embed="rId3"/>
          <a:srcRect/>
          <a:stretch>
            <a:fillRect/>
          </a:stretch>
        </p:blipFill>
        <p:spPr bwMode="auto">
          <a:xfrm>
            <a:off x="42022" y="42621"/>
            <a:ext cx="3028950" cy="851535"/>
          </a:xfrm>
          <a:prstGeom prst="rect">
            <a:avLst/>
          </a:prstGeom>
          <a:noFill/>
          <a:ln w="9525">
            <a:noFill/>
            <a:miter lim="800000"/>
            <a:headEnd/>
            <a:tailEnd/>
          </a:ln>
        </p:spPr>
      </p:pic>
      <p:sp>
        <p:nvSpPr>
          <p:cNvPr id="6" name="CaixaDeTexto 5"/>
          <p:cNvSpPr txBox="1"/>
          <p:nvPr/>
        </p:nvSpPr>
        <p:spPr>
          <a:xfrm>
            <a:off x="4932040" y="526358"/>
            <a:ext cx="3552383" cy="369332"/>
          </a:xfrm>
          <a:prstGeom prst="rect">
            <a:avLst/>
          </a:prstGeom>
          <a:noFill/>
        </p:spPr>
        <p:txBody>
          <a:bodyPr wrap="none" rtlCol="0">
            <a:spAutoFit/>
          </a:bodyPr>
          <a:lstStyle/>
          <a:p>
            <a:pPr marL="285750" indent="-285750">
              <a:buFont typeface="Wingdings" pitchFamily="2" charset="2"/>
              <a:buChar char="v"/>
            </a:pPr>
            <a:r>
              <a:rPr lang="pt-BR" dirty="0" smtClean="0"/>
              <a:t>Os profetas eram santos de Deus</a:t>
            </a:r>
            <a:endParaRPr lang="pt-BR" dirty="0"/>
          </a:p>
        </p:txBody>
      </p:sp>
      <p:sp>
        <p:nvSpPr>
          <p:cNvPr id="7" name="Retângulo 6"/>
          <p:cNvSpPr/>
          <p:nvPr/>
        </p:nvSpPr>
        <p:spPr>
          <a:xfrm>
            <a:off x="42022" y="1124744"/>
            <a:ext cx="4572000" cy="646331"/>
          </a:xfrm>
          <a:prstGeom prst="rect">
            <a:avLst/>
          </a:prstGeom>
        </p:spPr>
        <p:txBody>
          <a:bodyPr>
            <a:spAutoFit/>
          </a:bodyPr>
          <a:lstStyle/>
          <a:p>
            <a:pPr algn="just"/>
            <a:r>
              <a:rPr lang="pt-BR" b="1" baseline="30000" dirty="0"/>
              <a:t> </a:t>
            </a:r>
            <a:r>
              <a:rPr lang="pt-BR" b="1" baseline="30000" dirty="0" err="1" smtClean="0">
                <a:latin typeface="Arial" pitchFamily="34" charset="0"/>
                <a:cs typeface="Arial" pitchFamily="34" charset="0"/>
              </a:rPr>
              <a:t>Lc</a:t>
            </a:r>
            <a:r>
              <a:rPr lang="pt-BR" b="1" baseline="30000" dirty="0" smtClean="0">
                <a:latin typeface="Arial" pitchFamily="34" charset="0"/>
                <a:cs typeface="Arial" pitchFamily="34" charset="0"/>
              </a:rPr>
              <a:t> 1:70 </a:t>
            </a:r>
            <a:r>
              <a:rPr lang="pt-BR" dirty="0">
                <a:latin typeface="Arial" pitchFamily="34" charset="0"/>
                <a:cs typeface="Arial" pitchFamily="34" charset="0"/>
              </a:rPr>
              <a:t>tal como tinha prometido por meio dos seus santos profetas há muito tempo </a:t>
            </a:r>
          </a:p>
        </p:txBody>
      </p:sp>
      <p:sp>
        <p:nvSpPr>
          <p:cNvPr id="8" name="Retângulo 7"/>
          <p:cNvSpPr/>
          <p:nvPr/>
        </p:nvSpPr>
        <p:spPr>
          <a:xfrm>
            <a:off x="4788024" y="1125077"/>
            <a:ext cx="4229116" cy="1200329"/>
          </a:xfrm>
          <a:prstGeom prst="rect">
            <a:avLst/>
          </a:prstGeom>
        </p:spPr>
        <p:txBody>
          <a:bodyPr wrap="square">
            <a:spAutoFit/>
          </a:bodyPr>
          <a:lstStyle/>
          <a:p>
            <a:pPr algn="just"/>
            <a:r>
              <a:rPr lang="pt-BR" b="1" baseline="30000" dirty="0" smtClean="0">
                <a:latin typeface="Arial" pitchFamily="34" charset="0"/>
                <a:cs typeface="Arial" pitchFamily="34" charset="0"/>
              </a:rPr>
              <a:t>II </a:t>
            </a:r>
            <a:r>
              <a:rPr lang="pt-BR" b="1" baseline="30000" dirty="0" err="1" smtClean="0">
                <a:latin typeface="Arial" pitchFamily="34" charset="0"/>
                <a:cs typeface="Arial" pitchFamily="34" charset="0"/>
              </a:rPr>
              <a:t>Pe</a:t>
            </a:r>
            <a:r>
              <a:rPr lang="pt-BR" b="1" baseline="30000" dirty="0" smtClean="0">
                <a:latin typeface="Arial" pitchFamily="34" charset="0"/>
                <a:cs typeface="Arial" pitchFamily="34" charset="0"/>
              </a:rPr>
              <a:t> 3:2 </a:t>
            </a:r>
            <a:r>
              <a:rPr lang="pt-BR" dirty="0">
                <a:latin typeface="Arial" pitchFamily="34" charset="0"/>
                <a:cs typeface="Arial" pitchFamily="34" charset="0"/>
              </a:rPr>
              <a:t>fatos que aprenderam dos santos profetas e de nós, os apóstolos, que lhes trouxemos as palavras do nosso Senhor e Salvador.</a:t>
            </a:r>
            <a:r>
              <a:rPr lang="pt-BR" b="1" baseline="30000" dirty="0">
                <a:latin typeface="Arial" pitchFamily="34" charset="0"/>
                <a:cs typeface="Arial" pitchFamily="34" charset="0"/>
              </a:rPr>
              <a:t> </a:t>
            </a:r>
            <a:endParaRPr lang="pt-BR" dirty="0">
              <a:latin typeface="Arial" pitchFamily="34" charset="0"/>
              <a:cs typeface="Arial" pitchFamily="34" charset="0"/>
            </a:endParaRPr>
          </a:p>
        </p:txBody>
      </p:sp>
      <p:sp>
        <p:nvSpPr>
          <p:cNvPr id="9" name="CaixaDeTexto 8"/>
          <p:cNvSpPr txBox="1"/>
          <p:nvPr/>
        </p:nvSpPr>
        <p:spPr>
          <a:xfrm>
            <a:off x="2328022" y="2277045"/>
            <a:ext cx="3551037" cy="369332"/>
          </a:xfrm>
          <a:prstGeom prst="rect">
            <a:avLst/>
          </a:prstGeom>
          <a:noFill/>
        </p:spPr>
        <p:txBody>
          <a:bodyPr wrap="none" rtlCol="0">
            <a:spAutoFit/>
          </a:bodyPr>
          <a:lstStyle/>
          <a:p>
            <a:pPr marL="285750" indent="-285750">
              <a:buFont typeface="Wingdings" pitchFamily="2" charset="2"/>
              <a:buChar char="v"/>
            </a:pPr>
            <a:r>
              <a:rPr lang="pt-BR" dirty="0" smtClean="0"/>
              <a:t>João, o batista era santo de Deus</a:t>
            </a:r>
            <a:endParaRPr lang="pt-BR" dirty="0"/>
          </a:p>
        </p:txBody>
      </p:sp>
      <p:sp>
        <p:nvSpPr>
          <p:cNvPr id="10" name="Retângulo 9"/>
          <p:cNvSpPr/>
          <p:nvPr/>
        </p:nvSpPr>
        <p:spPr>
          <a:xfrm>
            <a:off x="-15228" y="2659487"/>
            <a:ext cx="9032367" cy="923330"/>
          </a:xfrm>
          <a:prstGeom prst="rect">
            <a:avLst/>
          </a:prstGeom>
        </p:spPr>
        <p:txBody>
          <a:bodyPr wrap="square">
            <a:spAutoFit/>
          </a:bodyPr>
          <a:lstStyle/>
          <a:p>
            <a:pPr algn="just"/>
            <a:r>
              <a:rPr lang="pt-BR" b="1" baseline="30000" dirty="0" smtClean="0">
                <a:latin typeface="Arial" pitchFamily="34" charset="0"/>
                <a:cs typeface="Arial" pitchFamily="34" charset="0"/>
              </a:rPr>
              <a:t>Mc 6:20 </a:t>
            </a:r>
            <a:r>
              <a:rPr lang="pt-BR" dirty="0">
                <a:latin typeface="Arial" pitchFamily="34" charset="0"/>
                <a:cs typeface="Arial" pitchFamily="34" charset="0"/>
              </a:rPr>
              <a:t>Herodes respeitava João, sabendo que ele era um homem bom e santo, e assim o mantinha debaixo da sua proteção. E Herodes ficava perturbado sempre que falava com João, mas mesmo assim gostava de ouvi-lo.</a:t>
            </a:r>
          </a:p>
        </p:txBody>
      </p:sp>
      <p:sp>
        <p:nvSpPr>
          <p:cNvPr id="11" name="CaixaDeTexto 10"/>
          <p:cNvSpPr txBox="1"/>
          <p:nvPr/>
        </p:nvSpPr>
        <p:spPr>
          <a:xfrm>
            <a:off x="2930916" y="3765957"/>
            <a:ext cx="3362652" cy="369332"/>
          </a:xfrm>
          <a:prstGeom prst="rect">
            <a:avLst/>
          </a:prstGeom>
          <a:noFill/>
        </p:spPr>
        <p:txBody>
          <a:bodyPr wrap="none" rtlCol="0">
            <a:spAutoFit/>
          </a:bodyPr>
          <a:lstStyle/>
          <a:p>
            <a:pPr marL="285750" indent="-285750">
              <a:buFont typeface="Wingdings" pitchFamily="2" charset="2"/>
              <a:buChar char="v"/>
            </a:pPr>
            <a:r>
              <a:rPr lang="pt-BR" dirty="0" smtClean="0"/>
              <a:t>Os crentes, são santos de Deus</a:t>
            </a:r>
            <a:endParaRPr lang="pt-BR" dirty="0"/>
          </a:p>
        </p:txBody>
      </p:sp>
      <p:sp>
        <p:nvSpPr>
          <p:cNvPr id="12" name="Retângulo 11"/>
          <p:cNvSpPr/>
          <p:nvPr/>
        </p:nvSpPr>
        <p:spPr>
          <a:xfrm>
            <a:off x="227048" y="4293096"/>
            <a:ext cx="8521416" cy="1477328"/>
          </a:xfrm>
          <a:prstGeom prst="rect">
            <a:avLst/>
          </a:prstGeom>
        </p:spPr>
        <p:txBody>
          <a:bodyPr wrap="square">
            <a:spAutoFit/>
          </a:bodyPr>
          <a:lstStyle/>
          <a:p>
            <a:pPr algn="just"/>
            <a:r>
              <a:rPr lang="pt-BR" b="1" baseline="30000" dirty="0"/>
              <a:t> </a:t>
            </a:r>
            <a:r>
              <a:rPr lang="pt-BR" b="1" baseline="30000" dirty="0" err="1" smtClean="0"/>
              <a:t>Col</a:t>
            </a:r>
            <a:r>
              <a:rPr lang="pt-BR" b="1" baseline="30000" dirty="0" smtClean="0"/>
              <a:t> 3:12 </a:t>
            </a:r>
            <a:r>
              <a:rPr lang="pt-BR" dirty="0"/>
              <a:t>Visto que vocês foram escolhidos por Deus, que lhes deu um novo tipo de vida, e por causa do seu profundo amor e preocupação por vocês, também vocês devem pôr em pratica a bondade e uma piedade cheia de compaixão pelos outros. Não se preocupem em causar-lhes uma boa impressão, mas estejam preparados para sofrer com paciência e resignação</a:t>
            </a:r>
          </a:p>
        </p:txBody>
      </p:sp>
    </p:spTree>
    <p:extLst>
      <p:ext uri="{BB962C8B-B14F-4D97-AF65-F5344CB8AC3E}">
        <p14:creationId xmlns:p14="http://schemas.microsoft.com/office/powerpoint/2010/main" val="31574480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A0987733-C156-4220-A160-0F8C132C9719}" type="datetime1">
              <a:rPr lang="pt-BR" smtClean="0"/>
              <a:t>18/05/2017</a:t>
            </a:fld>
            <a:endParaRPr lang="pt-BR" dirty="0"/>
          </a:p>
        </p:txBody>
      </p:sp>
      <p:sp>
        <p:nvSpPr>
          <p:cNvPr id="3" name="Espaço Reservado para Rodapé 2"/>
          <p:cNvSpPr>
            <a:spLocks noGrp="1"/>
          </p:cNvSpPr>
          <p:nvPr>
            <p:ph type="ftr" sz="quarter" idx="11"/>
          </p:nvPr>
        </p:nvSpPr>
        <p:spPr/>
        <p:txBody>
          <a:bodyPr/>
          <a:lstStyle/>
          <a:p>
            <a:r>
              <a:rPr lang="pt-BR" smtClean="0"/>
              <a:t>Santificação Pessoal       Pr. Nilson Carvalho </a:t>
            </a:r>
            <a:endParaRPr lang="pt-BR"/>
          </a:p>
        </p:txBody>
      </p:sp>
      <p:sp>
        <p:nvSpPr>
          <p:cNvPr id="4" name="Espaço Reservado para Número de Slide 3"/>
          <p:cNvSpPr>
            <a:spLocks noGrp="1"/>
          </p:cNvSpPr>
          <p:nvPr>
            <p:ph type="sldNum" sz="quarter" idx="12"/>
          </p:nvPr>
        </p:nvSpPr>
        <p:spPr/>
        <p:txBody>
          <a:bodyPr/>
          <a:lstStyle/>
          <a:p>
            <a:fld id="{E16192D8-EF01-4A78-B12F-CF408C371B3B}" type="slidenum">
              <a:rPr lang="pt-BR" smtClean="0"/>
              <a:t>7</a:t>
            </a:fld>
            <a:endParaRPr lang="pt-BR"/>
          </a:p>
        </p:txBody>
      </p:sp>
      <p:pic>
        <p:nvPicPr>
          <p:cNvPr id="5" name="Imagem 4" descr="E:\Adm. eclesiástica(pr.)\logo PENTECOSTALDABIBLIA horizontal.png"/>
          <p:cNvPicPr/>
          <p:nvPr/>
        </p:nvPicPr>
        <p:blipFill>
          <a:blip r:embed="rId2"/>
          <a:srcRect/>
          <a:stretch>
            <a:fillRect/>
          </a:stretch>
        </p:blipFill>
        <p:spPr bwMode="auto">
          <a:xfrm>
            <a:off x="42022" y="42621"/>
            <a:ext cx="3028950" cy="851535"/>
          </a:xfrm>
          <a:prstGeom prst="rect">
            <a:avLst/>
          </a:prstGeom>
          <a:noFill/>
          <a:ln w="9525">
            <a:noFill/>
            <a:miter lim="800000"/>
            <a:headEnd/>
            <a:tailEnd/>
          </a:ln>
        </p:spPr>
      </p:pic>
      <p:sp>
        <p:nvSpPr>
          <p:cNvPr id="7" name="CaixaDeTexto 6"/>
          <p:cNvSpPr txBox="1"/>
          <p:nvPr/>
        </p:nvSpPr>
        <p:spPr>
          <a:xfrm>
            <a:off x="4283968" y="524824"/>
            <a:ext cx="4544834" cy="369332"/>
          </a:xfrm>
          <a:prstGeom prst="rect">
            <a:avLst/>
          </a:prstGeom>
          <a:noFill/>
        </p:spPr>
        <p:txBody>
          <a:bodyPr wrap="none" rtlCol="0">
            <a:spAutoFit/>
          </a:bodyPr>
          <a:lstStyle/>
          <a:p>
            <a:r>
              <a:rPr lang="pt-BR" dirty="0" smtClean="0">
                <a:latin typeface="Arial" pitchFamily="34" charset="0"/>
                <a:cs typeface="Arial" pitchFamily="34" charset="0"/>
              </a:rPr>
              <a:t>As características envolvidas na santidade</a:t>
            </a:r>
            <a:endParaRPr lang="pt-BR" dirty="0">
              <a:latin typeface="Arial" pitchFamily="34" charset="0"/>
              <a:cs typeface="Arial" pitchFamily="34" charset="0"/>
            </a:endParaRPr>
          </a:p>
        </p:txBody>
      </p:sp>
      <p:sp>
        <p:nvSpPr>
          <p:cNvPr id="9" name="CaixaDeTexto 8"/>
          <p:cNvSpPr txBox="1"/>
          <p:nvPr/>
        </p:nvSpPr>
        <p:spPr>
          <a:xfrm>
            <a:off x="539552" y="1124744"/>
            <a:ext cx="7019870" cy="369332"/>
          </a:xfrm>
          <a:prstGeom prst="rect">
            <a:avLst/>
          </a:prstGeom>
          <a:noFill/>
        </p:spPr>
        <p:txBody>
          <a:bodyPr wrap="none" rtlCol="0">
            <a:spAutoFit/>
          </a:bodyPr>
          <a:lstStyle/>
          <a:p>
            <a:r>
              <a:rPr lang="pt-BR" dirty="0" smtClean="0">
                <a:latin typeface="Arial" pitchFamily="34" charset="0"/>
                <a:cs typeface="Arial" pitchFamily="34" charset="0"/>
              </a:rPr>
              <a:t>Num sentido mais elevado, ela é aplicada á Deus. Nele ela é vista:</a:t>
            </a:r>
            <a:endParaRPr lang="pt-BR" dirty="0">
              <a:latin typeface="Arial" pitchFamily="34" charset="0"/>
              <a:cs typeface="Arial" pitchFamily="34" charset="0"/>
            </a:endParaRPr>
          </a:p>
        </p:txBody>
      </p:sp>
      <p:sp>
        <p:nvSpPr>
          <p:cNvPr id="10" name="CaixaDeTexto 9"/>
          <p:cNvSpPr txBox="1"/>
          <p:nvPr/>
        </p:nvSpPr>
        <p:spPr>
          <a:xfrm>
            <a:off x="61042" y="3170696"/>
            <a:ext cx="1495455" cy="64633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marL="285750" indent="-285750">
              <a:buFont typeface="Wingdings" pitchFamily="2" charset="2"/>
              <a:buChar char="Ø"/>
            </a:pPr>
            <a:r>
              <a:rPr lang="pt-BR" dirty="0" smtClean="0"/>
              <a:t>No seu caráter</a:t>
            </a:r>
            <a:endParaRPr lang="pt-BR" dirty="0"/>
          </a:p>
        </p:txBody>
      </p:sp>
      <p:sp>
        <p:nvSpPr>
          <p:cNvPr id="12" name="Retângulo 11"/>
          <p:cNvSpPr/>
          <p:nvPr/>
        </p:nvSpPr>
        <p:spPr>
          <a:xfrm>
            <a:off x="2153483" y="2338980"/>
            <a:ext cx="6876256" cy="369332"/>
          </a:xfrm>
          <a:prstGeom prst="rect">
            <a:avLst/>
          </a:prstGeom>
        </p:spPr>
        <p:txBody>
          <a:bodyPr wrap="square">
            <a:spAutoFit/>
          </a:bodyPr>
          <a:lstStyle/>
          <a:p>
            <a:r>
              <a:rPr lang="pt-BR" b="1" baseline="30000" dirty="0"/>
              <a:t> </a:t>
            </a:r>
            <a:r>
              <a:rPr lang="pt-BR" b="1" baseline="30000" dirty="0" err="1" smtClean="0"/>
              <a:t>Sl</a:t>
            </a:r>
            <a:r>
              <a:rPr lang="pt-BR" b="1" baseline="30000" dirty="0" smtClean="0"/>
              <a:t> 22:3 </a:t>
            </a:r>
            <a:r>
              <a:rPr lang="pt-BR" dirty="0"/>
              <a:t>Apesar disso, eu sei que Tu és santo</a:t>
            </a:r>
            <a:r>
              <a:rPr lang="pt-BR" dirty="0" smtClean="0"/>
              <a:t>!. . . </a:t>
            </a:r>
            <a:endParaRPr lang="pt-BR" dirty="0"/>
          </a:p>
        </p:txBody>
      </p:sp>
      <p:sp>
        <p:nvSpPr>
          <p:cNvPr id="13" name="Retângulo 12"/>
          <p:cNvSpPr/>
          <p:nvPr/>
        </p:nvSpPr>
        <p:spPr>
          <a:xfrm>
            <a:off x="1835696" y="2893698"/>
            <a:ext cx="6732240" cy="1200329"/>
          </a:xfrm>
          <a:prstGeom prst="rect">
            <a:avLst/>
          </a:prstGeom>
        </p:spPr>
        <p:txBody>
          <a:bodyPr wrap="square">
            <a:spAutoFit/>
          </a:bodyPr>
          <a:lstStyle/>
          <a:p>
            <a:pPr algn="just"/>
            <a:r>
              <a:rPr lang="pt-BR" u="sng" baseline="30000" dirty="0" err="1" smtClean="0">
                <a:solidFill>
                  <a:srgbClr val="7030A0"/>
                </a:solidFill>
                <a:latin typeface="Arial" pitchFamily="34" charset="0"/>
                <a:cs typeface="Arial" pitchFamily="34" charset="0"/>
              </a:rPr>
              <a:t>Jo</a:t>
            </a:r>
            <a:r>
              <a:rPr lang="pt-BR" u="sng" baseline="30000" dirty="0" smtClean="0">
                <a:solidFill>
                  <a:srgbClr val="7030A0"/>
                </a:solidFill>
                <a:latin typeface="Arial" pitchFamily="34" charset="0"/>
                <a:cs typeface="Arial" pitchFamily="34" charset="0"/>
              </a:rPr>
              <a:t> 17:11 </a:t>
            </a:r>
            <a:r>
              <a:rPr lang="pt-BR" dirty="0">
                <a:solidFill>
                  <a:srgbClr val="7030A0"/>
                </a:solidFill>
                <a:latin typeface="Arial" pitchFamily="34" charset="0"/>
                <a:cs typeface="Arial" pitchFamily="34" charset="0"/>
              </a:rPr>
              <a:t>Agora Eu estou saindo do mundo, e deixando todos aqui, seguindo para a Sua presença. Pai Santo, guarde-os com o Seu cuidado – todos aqueles que o Senhor Me deu - para que, tal como Nós, eles sejam unidos, sem falta de nenhum.</a:t>
            </a:r>
          </a:p>
        </p:txBody>
      </p:sp>
      <p:sp>
        <p:nvSpPr>
          <p:cNvPr id="14" name="CaixaDeTexto 13"/>
          <p:cNvSpPr txBox="1"/>
          <p:nvPr/>
        </p:nvSpPr>
        <p:spPr>
          <a:xfrm>
            <a:off x="61042" y="5172000"/>
            <a:ext cx="1405322" cy="36933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marL="285750" indent="-285750">
              <a:buFont typeface="Wingdings" pitchFamily="2" charset="2"/>
              <a:buChar char="Ø"/>
            </a:pPr>
            <a:r>
              <a:rPr lang="pt-BR" dirty="0" smtClean="0"/>
              <a:t>Seu nome</a:t>
            </a:r>
            <a:endParaRPr lang="pt-BR" dirty="0"/>
          </a:p>
        </p:txBody>
      </p:sp>
      <p:sp>
        <p:nvSpPr>
          <p:cNvPr id="15" name="Retângulo 14"/>
          <p:cNvSpPr/>
          <p:nvPr/>
        </p:nvSpPr>
        <p:spPr>
          <a:xfrm>
            <a:off x="1691680" y="4756501"/>
            <a:ext cx="7417094" cy="1200329"/>
          </a:xfrm>
          <a:prstGeom prst="rect">
            <a:avLst/>
          </a:prstGeom>
        </p:spPr>
        <p:txBody>
          <a:bodyPr wrap="square">
            <a:spAutoFit/>
          </a:bodyPr>
          <a:lstStyle/>
          <a:p>
            <a:r>
              <a:rPr lang="pt-BR" b="1" baseline="30000" dirty="0" err="1" smtClean="0"/>
              <a:t>Is</a:t>
            </a:r>
            <a:r>
              <a:rPr lang="pt-BR" b="1" baseline="30000" dirty="0" smtClean="0"/>
              <a:t> 57:15 </a:t>
            </a:r>
            <a:r>
              <a:rPr lang="pt-BR" dirty="0"/>
              <a:t>Assim diz o Alto, o Sublime, que vive na eternidade, cujo nome é o Santo: Eu moro naquele lugar alto e santo, mas vivo também com o humilde e com o arrependido. Eu dou novas forças aos desanimados, dou coragem e vontade de viver aos que estão tristes e abatidos por causa de seus pecados</a:t>
            </a:r>
          </a:p>
        </p:txBody>
      </p:sp>
    </p:spTree>
    <p:extLst>
      <p:ext uri="{BB962C8B-B14F-4D97-AF65-F5344CB8AC3E}">
        <p14:creationId xmlns:p14="http://schemas.microsoft.com/office/powerpoint/2010/main" val="13041425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20DC4172-1245-420B-AC71-7A219284E5BF}" type="datetime1">
              <a:rPr lang="pt-BR" smtClean="0"/>
              <a:t>18/05/2017</a:t>
            </a:fld>
            <a:endParaRPr lang="pt-BR"/>
          </a:p>
        </p:txBody>
      </p:sp>
      <p:sp>
        <p:nvSpPr>
          <p:cNvPr id="3" name="Espaço Reservado para Rodapé 2"/>
          <p:cNvSpPr>
            <a:spLocks noGrp="1"/>
          </p:cNvSpPr>
          <p:nvPr>
            <p:ph type="ftr" sz="quarter" idx="11"/>
          </p:nvPr>
        </p:nvSpPr>
        <p:spPr/>
        <p:txBody>
          <a:bodyPr/>
          <a:lstStyle/>
          <a:p>
            <a:r>
              <a:rPr lang="pt-BR" smtClean="0"/>
              <a:t>Santificação Pessoal       Pr. Nilson Carvalho </a:t>
            </a:r>
            <a:endParaRPr lang="pt-BR"/>
          </a:p>
        </p:txBody>
      </p:sp>
      <p:sp>
        <p:nvSpPr>
          <p:cNvPr id="4" name="Espaço Reservado para Número de Slide 3"/>
          <p:cNvSpPr>
            <a:spLocks noGrp="1"/>
          </p:cNvSpPr>
          <p:nvPr>
            <p:ph type="sldNum" sz="quarter" idx="12"/>
          </p:nvPr>
        </p:nvSpPr>
        <p:spPr/>
        <p:txBody>
          <a:bodyPr/>
          <a:lstStyle/>
          <a:p>
            <a:fld id="{E16192D8-EF01-4A78-B12F-CF408C371B3B}" type="slidenum">
              <a:rPr lang="pt-BR" smtClean="0"/>
              <a:t>8</a:t>
            </a:fld>
            <a:endParaRPr lang="pt-BR"/>
          </a:p>
        </p:txBody>
      </p:sp>
      <p:pic>
        <p:nvPicPr>
          <p:cNvPr id="5" name="Imagem 4" descr="E:\Adm. eclesiástica(pr.)\logo PENTECOSTALDABIBLIA horizontal.png"/>
          <p:cNvPicPr/>
          <p:nvPr/>
        </p:nvPicPr>
        <p:blipFill>
          <a:blip r:embed="rId2"/>
          <a:srcRect/>
          <a:stretch>
            <a:fillRect/>
          </a:stretch>
        </p:blipFill>
        <p:spPr bwMode="auto">
          <a:xfrm>
            <a:off x="42022" y="42621"/>
            <a:ext cx="3028950" cy="851535"/>
          </a:xfrm>
          <a:prstGeom prst="rect">
            <a:avLst/>
          </a:prstGeom>
          <a:noFill/>
          <a:ln w="9525">
            <a:noFill/>
            <a:miter lim="800000"/>
            <a:headEnd/>
            <a:tailEnd/>
          </a:ln>
        </p:spPr>
      </p:pic>
      <p:sp>
        <p:nvSpPr>
          <p:cNvPr id="6" name="CaixaDeTexto 5"/>
          <p:cNvSpPr txBox="1"/>
          <p:nvPr/>
        </p:nvSpPr>
        <p:spPr>
          <a:xfrm>
            <a:off x="153938" y="1335251"/>
            <a:ext cx="1429494" cy="369332"/>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r>
              <a:rPr lang="pt-BR" dirty="0" smtClean="0"/>
              <a:t>Suas Palavras</a:t>
            </a:r>
            <a:endParaRPr lang="pt-BR" dirty="0"/>
          </a:p>
        </p:txBody>
      </p:sp>
      <p:sp>
        <p:nvSpPr>
          <p:cNvPr id="7" name="Retângulo 6"/>
          <p:cNvSpPr/>
          <p:nvPr/>
        </p:nvSpPr>
        <p:spPr>
          <a:xfrm>
            <a:off x="2195736" y="1196752"/>
            <a:ext cx="6768752" cy="646331"/>
          </a:xfrm>
          <a:prstGeom prst="rect">
            <a:avLst/>
          </a:prstGeom>
        </p:spPr>
        <p:txBody>
          <a:bodyPr wrap="square">
            <a:spAutoFit/>
          </a:bodyPr>
          <a:lstStyle/>
          <a:p>
            <a:r>
              <a:rPr lang="pt-BR" b="1" baseline="30000" dirty="0"/>
              <a:t> </a:t>
            </a:r>
            <a:r>
              <a:rPr lang="pt-BR" b="1" baseline="30000" dirty="0" err="1" smtClean="0"/>
              <a:t>Sl</a:t>
            </a:r>
            <a:r>
              <a:rPr lang="pt-BR" b="1" baseline="30000" dirty="0" smtClean="0"/>
              <a:t> 60:6    </a:t>
            </a:r>
            <a:r>
              <a:rPr lang="pt-BR" dirty="0" smtClean="0"/>
              <a:t>Cantarei </a:t>
            </a:r>
            <a:r>
              <a:rPr lang="pt-BR" dirty="0"/>
              <a:t>de alegria porque Deus, na sua santidade, prometeu nos ajudar.</a:t>
            </a:r>
          </a:p>
        </p:txBody>
      </p:sp>
      <p:sp>
        <p:nvSpPr>
          <p:cNvPr id="8" name="CaixaDeTexto 7"/>
          <p:cNvSpPr txBox="1"/>
          <p:nvPr/>
        </p:nvSpPr>
        <p:spPr>
          <a:xfrm>
            <a:off x="371493" y="3423721"/>
            <a:ext cx="1185004" cy="369332"/>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r>
              <a:rPr lang="pt-BR" dirty="0" smtClean="0"/>
              <a:t>Suas obras</a:t>
            </a:r>
            <a:endParaRPr lang="pt-BR" dirty="0"/>
          </a:p>
        </p:txBody>
      </p:sp>
      <p:sp>
        <p:nvSpPr>
          <p:cNvPr id="9" name="Retângulo 8"/>
          <p:cNvSpPr/>
          <p:nvPr/>
        </p:nvSpPr>
        <p:spPr>
          <a:xfrm>
            <a:off x="2408762" y="3285221"/>
            <a:ext cx="6522923" cy="646331"/>
          </a:xfrm>
          <a:prstGeom prst="rect">
            <a:avLst/>
          </a:prstGeom>
        </p:spPr>
        <p:txBody>
          <a:bodyPr wrap="square">
            <a:spAutoFit/>
          </a:bodyPr>
          <a:lstStyle/>
          <a:p>
            <a:r>
              <a:rPr lang="pt-BR" b="1" baseline="30000" dirty="0"/>
              <a:t> </a:t>
            </a:r>
            <a:r>
              <a:rPr lang="pt-BR" b="1" baseline="30000" dirty="0" err="1" smtClean="0"/>
              <a:t>Sl</a:t>
            </a:r>
            <a:r>
              <a:rPr lang="pt-BR" b="1" baseline="30000" dirty="0" smtClean="0"/>
              <a:t> 145:17 </a:t>
            </a:r>
            <a:r>
              <a:rPr lang="pt-BR" dirty="0"/>
              <a:t>O Senhor é justo em todos os seus planos e mostra o seu amor fiel em tudo que faz.</a:t>
            </a:r>
            <a:r>
              <a:rPr lang="pt-BR" b="1" baseline="30000" dirty="0"/>
              <a:t> </a:t>
            </a:r>
            <a:endParaRPr lang="pt-BR" dirty="0"/>
          </a:p>
        </p:txBody>
      </p:sp>
      <p:sp>
        <p:nvSpPr>
          <p:cNvPr id="10" name="Retângulo 9"/>
          <p:cNvSpPr/>
          <p:nvPr/>
        </p:nvSpPr>
        <p:spPr>
          <a:xfrm>
            <a:off x="2408762" y="4605520"/>
            <a:ext cx="4749215" cy="646331"/>
          </a:xfrm>
          <a:prstGeom prst="rect">
            <a:avLst/>
          </a:prstGeom>
        </p:spPr>
        <p:txBody>
          <a:bodyPr wrap="square">
            <a:spAutoFit/>
          </a:bodyPr>
          <a:lstStyle/>
          <a:p>
            <a:r>
              <a:rPr lang="pt-BR" b="1" baseline="30000" dirty="0" err="1" smtClean="0"/>
              <a:t>Sl</a:t>
            </a:r>
            <a:r>
              <a:rPr lang="pt-BR" b="1" baseline="30000" dirty="0" smtClean="0"/>
              <a:t> 47:8 </a:t>
            </a:r>
            <a:r>
              <a:rPr lang="pt-BR" dirty="0"/>
              <a:t>Assentado em seu santo trono, Deus reina sobre todas as nações.</a:t>
            </a:r>
          </a:p>
        </p:txBody>
      </p:sp>
      <p:sp>
        <p:nvSpPr>
          <p:cNvPr id="11" name="Retângulo 10"/>
          <p:cNvSpPr/>
          <p:nvPr/>
        </p:nvSpPr>
        <p:spPr>
          <a:xfrm>
            <a:off x="2483768" y="5368972"/>
            <a:ext cx="4938747" cy="646331"/>
          </a:xfrm>
          <a:prstGeom prst="rect">
            <a:avLst/>
          </a:prstGeom>
        </p:spPr>
        <p:txBody>
          <a:bodyPr wrap="square">
            <a:spAutoFit/>
          </a:bodyPr>
          <a:lstStyle/>
          <a:p>
            <a:r>
              <a:rPr lang="pt-BR" b="1" baseline="30000" dirty="0"/>
              <a:t> </a:t>
            </a:r>
            <a:r>
              <a:rPr lang="pt-BR" b="1" baseline="30000" dirty="0" err="1" smtClean="0"/>
              <a:t>Mt</a:t>
            </a:r>
            <a:r>
              <a:rPr lang="pt-BR" b="1" baseline="30000" dirty="0" smtClean="0"/>
              <a:t> 13:41 </a:t>
            </a:r>
            <a:r>
              <a:rPr lang="pt-BR" dirty="0"/>
              <a:t>“Eu enviarei meus anjos e eles separarão do Reino toda a tentação e todos os que são maus”,</a:t>
            </a:r>
          </a:p>
        </p:txBody>
      </p:sp>
      <p:sp>
        <p:nvSpPr>
          <p:cNvPr id="12" name="CaixaDeTexto 11"/>
          <p:cNvSpPr txBox="1"/>
          <p:nvPr/>
        </p:nvSpPr>
        <p:spPr>
          <a:xfrm>
            <a:off x="176759" y="5151674"/>
            <a:ext cx="2018977" cy="36933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pt-BR" dirty="0" smtClean="0"/>
              <a:t>Seu reino é santo</a:t>
            </a:r>
            <a:endParaRPr lang="pt-BR" dirty="0"/>
          </a:p>
        </p:txBody>
      </p:sp>
      <p:sp>
        <p:nvSpPr>
          <p:cNvPr id="13" name="Chave esquerda 12"/>
          <p:cNvSpPr/>
          <p:nvPr/>
        </p:nvSpPr>
        <p:spPr>
          <a:xfrm>
            <a:off x="2195736" y="4605520"/>
            <a:ext cx="368474" cy="146055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Tree>
    <p:extLst>
      <p:ext uri="{BB962C8B-B14F-4D97-AF65-F5344CB8AC3E}">
        <p14:creationId xmlns:p14="http://schemas.microsoft.com/office/powerpoint/2010/main" val="9804086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64CBC5F3-1EE9-49D5-9B1F-7CC889A61FFF}" type="datetime1">
              <a:rPr lang="pt-BR" smtClean="0"/>
              <a:t>18/05/2017</a:t>
            </a:fld>
            <a:endParaRPr lang="pt-BR"/>
          </a:p>
        </p:txBody>
      </p:sp>
      <p:sp>
        <p:nvSpPr>
          <p:cNvPr id="3" name="Espaço Reservado para Rodapé 2"/>
          <p:cNvSpPr>
            <a:spLocks noGrp="1"/>
          </p:cNvSpPr>
          <p:nvPr>
            <p:ph type="ftr" sz="quarter" idx="11"/>
          </p:nvPr>
        </p:nvSpPr>
        <p:spPr/>
        <p:txBody>
          <a:bodyPr/>
          <a:lstStyle/>
          <a:p>
            <a:r>
              <a:rPr lang="pt-BR" smtClean="0"/>
              <a:t>Santificação Pessoal       Pr. Nilson Carvalho </a:t>
            </a:r>
            <a:endParaRPr lang="pt-BR"/>
          </a:p>
        </p:txBody>
      </p:sp>
      <p:sp>
        <p:nvSpPr>
          <p:cNvPr id="4" name="Espaço Reservado para Número de Slide 3"/>
          <p:cNvSpPr>
            <a:spLocks noGrp="1"/>
          </p:cNvSpPr>
          <p:nvPr>
            <p:ph type="sldNum" sz="quarter" idx="12"/>
          </p:nvPr>
        </p:nvSpPr>
        <p:spPr/>
        <p:txBody>
          <a:bodyPr/>
          <a:lstStyle/>
          <a:p>
            <a:fld id="{E16192D8-EF01-4A78-B12F-CF408C371B3B}" type="slidenum">
              <a:rPr lang="pt-BR" smtClean="0"/>
              <a:t>9</a:t>
            </a:fld>
            <a:endParaRPr lang="pt-BR" dirty="0"/>
          </a:p>
        </p:txBody>
      </p:sp>
      <p:pic>
        <p:nvPicPr>
          <p:cNvPr id="5" name="Imagem 4" descr="E:\Adm. eclesiástica(pr.)\logo PENTECOSTALDABIBLIA horizontal.png"/>
          <p:cNvPicPr/>
          <p:nvPr/>
        </p:nvPicPr>
        <p:blipFill>
          <a:blip r:embed="rId2"/>
          <a:srcRect/>
          <a:stretch>
            <a:fillRect/>
          </a:stretch>
        </p:blipFill>
        <p:spPr bwMode="auto">
          <a:xfrm>
            <a:off x="42022" y="42621"/>
            <a:ext cx="3028950" cy="851535"/>
          </a:xfrm>
          <a:prstGeom prst="rect">
            <a:avLst/>
          </a:prstGeom>
          <a:noFill/>
          <a:ln w="9525">
            <a:noFill/>
            <a:miter lim="800000"/>
            <a:headEnd/>
            <a:tailEnd/>
          </a:ln>
        </p:spPr>
      </p:pic>
      <p:sp>
        <p:nvSpPr>
          <p:cNvPr id="6" name="CaixaDeTexto 5"/>
          <p:cNvSpPr txBox="1"/>
          <p:nvPr/>
        </p:nvSpPr>
        <p:spPr>
          <a:xfrm>
            <a:off x="2771800" y="1052736"/>
            <a:ext cx="4585871" cy="369332"/>
          </a:xfrm>
          <a:prstGeom prst="rect">
            <a:avLst/>
          </a:prstGeom>
        </p:spPr>
        <p:style>
          <a:lnRef idx="1">
            <a:schemeClr val="accent4"/>
          </a:lnRef>
          <a:fillRef idx="2">
            <a:schemeClr val="accent4"/>
          </a:fillRef>
          <a:effectRef idx="1">
            <a:schemeClr val="accent4"/>
          </a:effectRef>
          <a:fontRef idx="minor">
            <a:schemeClr val="dk1"/>
          </a:fontRef>
        </p:style>
        <p:txBody>
          <a:bodyPr wrap="none" rtlCol="0">
            <a:spAutoFit/>
          </a:bodyPr>
          <a:lstStyle/>
          <a:p>
            <a:r>
              <a:rPr lang="pt-BR" dirty="0" smtClean="0"/>
              <a:t>Essa santidade é reproduzida nos seus remidos</a:t>
            </a:r>
            <a:endParaRPr lang="pt-BR" dirty="0"/>
          </a:p>
        </p:txBody>
      </p:sp>
      <p:sp>
        <p:nvSpPr>
          <p:cNvPr id="7" name="Retângulo 6"/>
          <p:cNvSpPr/>
          <p:nvPr/>
        </p:nvSpPr>
        <p:spPr>
          <a:xfrm>
            <a:off x="420008" y="1460448"/>
            <a:ext cx="8400464" cy="369332"/>
          </a:xfrm>
          <a:prstGeom prst="rect">
            <a:avLst/>
          </a:prstGeom>
        </p:spPr>
        <p:txBody>
          <a:bodyPr wrap="square">
            <a:spAutoFit/>
          </a:bodyPr>
          <a:lstStyle/>
          <a:p>
            <a:r>
              <a:rPr lang="pt-BR" b="1" baseline="30000" dirty="0" err="1" smtClean="0">
                <a:effectLst>
                  <a:outerShdw blurRad="38100" dist="38100" dir="2700000" algn="tl">
                    <a:srgbClr val="000000">
                      <a:alpha val="43137"/>
                    </a:srgbClr>
                  </a:outerShdw>
                </a:effectLst>
              </a:rPr>
              <a:t>Mt</a:t>
            </a:r>
            <a:r>
              <a:rPr lang="pt-BR" b="1" baseline="30000" dirty="0" smtClean="0">
                <a:effectLst>
                  <a:outerShdw blurRad="38100" dist="38100" dir="2700000" algn="tl">
                    <a:srgbClr val="000000">
                      <a:alpha val="43137"/>
                    </a:srgbClr>
                  </a:outerShdw>
                </a:effectLst>
              </a:rPr>
              <a:t> 5: </a:t>
            </a:r>
            <a:r>
              <a:rPr lang="pt-BR" b="1" baseline="30000" dirty="0">
                <a:effectLst>
                  <a:outerShdw blurRad="38100" dist="38100" dir="2700000" algn="tl">
                    <a:srgbClr val="000000">
                      <a:alpha val="43137"/>
                    </a:srgbClr>
                  </a:outerShdw>
                </a:effectLst>
              </a:rPr>
              <a:t>48 </a:t>
            </a:r>
            <a:r>
              <a:rPr lang="pt-BR" dirty="0"/>
              <a:t>“Mas vocês devem ser perfeitos, tanto como o seu Pai do céu é perfeito”.</a:t>
            </a:r>
          </a:p>
        </p:txBody>
      </p:sp>
      <p:sp>
        <p:nvSpPr>
          <p:cNvPr id="8" name="Retângulo 7"/>
          <p:cNvSpPr/>
          <p:nvPr/>
        </p:nvSpPr>
        <p:spPr>
          <a:xfrm>
            <a:off x="420008" y="1829780"/>
            <a:ext cx="8256448" cy="923330"/>
          </a:xfrm>
          <a:prstGeom prst="rect">
            <a:avLst/>
          </a:prstGeom>
        </p:spPr>
        <p:txBody>
          <a:bodyPr wrap="square">
            <a:spAutoFit/>
          </a:bodyPr>
          <a:lstStyle/>
          <a:p>
            <a:r>
              <a:rPr lang="pt-BR" b="1" baseline="30000" dirty="0"/>
              <a:t> </a:t>
            </a:r>
            <a:r>
              <a:rPr lang="pt-BR" b="1" baseline="30000" dirty="0" err="1" smtClean="0">
                <a:effectLst>
                  <a:outerShdw blurRad="38100" dist="38100" dir="2700000" algn="tl">
                    <a:srgbClr val="000000">
                      <a:alpha val="43137"/>
                    </a:srgbClr>
                  </a:outerShdw>
                </a:effectLst>
              </a:rPr>
              <a:t>Gl</a:t>
            </a:r>
            <a:r>
              <a:rPr lang="pt-BR" b="1" baseline="30000" dirty="0" smtClean="0">
                <a:effectLst>
                  <a:outerShdw blurRad="38100" dist="38100" dir="2700000" algn="tl">
                    <a:srgbClr val="000000">
                      <a:alpha val="43137"/>
                    </a:srgbClr>
                  </a:outerShdw>
                </a:effectLst>
              </a:rPr>
              <a:t> 5:22 </a:t>
            </a:r>
            <a:r>
              <a:rPr lang="pt-BR" dirty="0"/>
              <a:t>Mas quando o Espírito Santo controlar as nossas vidas, Ele produzirá em nós esta espécie de fruto: amor, alegria, paz, paciência, bondade, retidão, fidelidade,</a:t>
            </a:r>
            <a:r>
              <a:rPr lang="pt-BR" b="1" baseline="30000" dirty="0"/>
              <a:t> 23 </a:t>
            </a:r>
            <a:r>
              <a:rPr lang="pt-BR" dirty="0"/>
              <a:t>mansidão e domínio próprio; e aqui não há conflito algum com as leis judaicas</a:t>
            </a:r>
          </a:p>
        </p:txBody>
      </p:sp>
      <p:sp>
        <p:nvSpPr>
          <p:cNvPr id="9" name="Retângulo 8"/>
          <p:cNvSpPr/>
          <p:nvPr/>
        </p:nvSpPr>
        <p:spPr>
          <a:xfrm>
            <a:off x="439932" y="2924944"/>
            <a:ext cx="8400464" cy="646331"/>
          </a:xfrm>
          <a:prstGeom prst="rect">
            <a:avLst/>
          </a:prstGeom>
        </p:spPr>
        <p:txBody>
          <a:bodyPr wrap="square">
            <a:spAutoFit/>
          </a:bodyPr>
          <a:lstStyle/>
          <a:p>
            <a:r>
              <a:rPr lang="pt-BR" b="1" baseline="30000" dirty="0" smtClean="0">
                <a:effectLst>
                  <a:outerShdw blurRad="38100" dist="38100" dir="2700000" algn="tl">
                    <a:srgbClr val="000000">
                      <a:alpha val="43137"/>
                    </a:srgbClr>
                  </a:outerShdw>
                </a:effectLst>
              </a:rPr>
              <a:t>I </a:t>
            </a:r>
            <a:r>
              <a:rPr lang="pt-BR" b="1" baseline="30000" dirty="0" err="1" smtClean="0">
                <a:effectLst>
                  <a:outerShdw blurRad="38100" dist="38100" dir="2700000" algn="tl">
                    <a:srgbClr val="000000">
                      <a:alpha val="43137"/>
                    </a:srgbClr>
                  </a:outerShdw>
                </a:effectLst>
              </a:rPr>
              <a:t>Ts</a:t>
            </a:r>
            <a:r>
              <a:rPr lang="pt-BR" b="1" baseline="30000" dirty="0" smtClean="0">
                <a:effectLst>
                  <a:outerShdw blurRad="38100" dist="38100" dir="2700000" algn="tl">
                    <a:srgbClr val="000000">
                      <a:alpha val="43137"/>
                    </a:srgbClr>
                  </a:outerShdw>
                </a:effectLst>
              </a:rPr>
              <a:t> 4:3 </a:t>
            </a:r>
            <a:r>
              <a:rPr lang="pt-BR" dirty="0"/>
              <a:t>Porque Deus deseja que vocês sejam santos e puros, e se conservem afastados de todo pecado sexual,</a:t>
            </a:r>
          </a:p>
        </p:txBody>
      </p:sp>
      <p:sp>
        <p:nvSpPr>
          <p:cNvPr id="10" name="CaixaDeTexto 9"/>
          <p:cNvSpPr txBox="1"/>
          <p:nvPr/>
        </p:nvSpPr>
        <p:spPr>
          <a:xfrm>
            <a:off x="633189" y="3723812"/>
            <a:ext cx="7296036" cy="369332"/>
          </a:xfrm>
          <a:prstGeom prst="rect">
            <a:avLst/>
          </a:prstGeom>
          <a:noFill/>
        </p:spPr>
        <p:txBody>
          <a:bodyPr wrap="none" rtlCol="0">
            <a:spAutoFit/>
          </a:bodyPr>
          <a:lstStyle/>
          <a:p>
            <a:r>
              <a:rPr lang="pt-BR" dirty="0" smtClean="0"/>
              <a:t>Como resultado o serviço do povo de Deus também se reveste de santidade</a:t>
            </a:r>
            <a:endParaRPr lang="pt-BR" dirty="0"/>
          </a:p>
        </p:txBody>
      </p:sp>
      <p:sp>
        <p:nvSpPr>
          <p:cNvPr id="11" name="Retângulo 10"/>
          <p:cNvSpPr/>
          <p:nvPr/>
        </p:nvSpPr>
        <p:spPr>
          <a:xfrm>
            <a:off x="611560" y="4329970"/>
            <a:ext cx="7992888" cy="646331"/>
          </a:xfrm>
          <a:prstGeom prst="rect">
            <a:avLst/>
          </a:prstGeom>
        </p:spPr>
        <p:txBody>
          <a:bodyPr wrap="square">
            <a:spAutoFit/>
          </a:bodyPr>
          <a:lstStyle/>
          <a:p>
            <a:r>
              <a:rPr lang="pt-BR" b="1" baseline="30000" dirty="0" err="1" smtClean="0">
                <a:effectLst>
                  <a:outerShdw blurRad="38100" dist="38100" dir="2700000" algn="tl">
                    <a:srgbClr val="000000">
                      <a:alpha val="43137"/>
                    </a:srgbClr>
                  </a:outerShdw>
                </a:effectLst>
              </a:rPr>
              <a:t>Js</a:t>
            </a:r>
            <a:r>
              <a:rPr lang="pt-BR" b="1" baseline="30000" dirty="0" smtClean="0">
                <a:effectLst>
                  <a:outerShdw blurRad="38100" dist="38100" dir="2700000" algn="tl">
                    <a:srgbClr val="000000">
                      <a:alpha val="43137"/>
                    </a:srgbClr>
                  </a:outerShdw>
                </a:effectLst>
              </a:rPr>
              <a:t> 24:19 </a:t>
            </a:r>
            <a:r>
              <a:rPr lang="pt-BR" dirty="0"/>
              <a:t>Então Josué disse ao povo: "Vocês não podem servir ao Senhor Deus, pois ele é Deus santo e zeloso. Ele não perdoará a rebelião e os pecados de vocês</a:t>
            </a:r>
          </a:p>
        </p:txBody>
      </p:sp>
      <p:sp>
        <p:nvSpPr>
          <p:cNvPr id="12" name="Retângulo 11"/>
          <p:cNvSpPr/>
          <p:nvPr/>
        </p:nvSpPr>
        <p:spPr>
          <a:xfrm>
            <a:off x="611560" y="5299467"/>
            <a:ext cx="7848872" cy="646331"/>
          </a:xfrm>
          <a:prstGeom prst="rect">
            <a:avLst/>
          </a:prstGeom>
        </p:spPr>
        <p:txBody>
          <a:bodyPr wrap="square">
            <a:spAutoFit/>
          </a:bodyPr>
          <a:lstStyle/>
          <a:p>
            <a:r>
              <a:rPr lang="pt-BR" b="1" baseline="30000" dirty="0">
                <a:effectLst>
                  <a:outerShdw blurRad="38100" dist="38100" dir="2700000" algn="tl">
                    <a:srgbClr val="000000">
                      <a:alpha val="43137"/>
                    </a:srgbClr>
                  </a:outerShdw>
                </a:effectLst>
              </a:rPr>
              <a:t> </a:t>
            </a:r>
            <a:r>
              <a:rPr lang="pt-BR" b="1" baseline="30000" dirty="0" err="1" smtClean="0">
                <a:effectLst>
                  <a:outerShdw blurRad="38100" dist="38100" dir="2700000" algn="tl">
                    <a:srgbClr val="000000">
                      <a:alpha val="43137"/>
                    </a:srgbClr>
                  </a:outerShdw>
                </a:effectLst>
              </a:rPr>
              <a:t>Sl</a:t>
            </a:r>
            <a:r>
              <a:rPr lang="pt-BR" b="1" baseline="30000" dirty="0" smtClean="0">
                <a:effectLst>
                  <a:outerShdw blurRad="38100" dist="38100" dir="2700000" algn="tl">
                    <a:srgbClr val="000000">
                      <a:alpha val="43137"/>
                    </a:srgbClr>
                  </a:outerShdw>
                </a:effectLst>
              </a:rPr>
              <a:t> 93:5 </a:t>
            </a:r>
            <a:r>
              <a:rPr lang="pt-BR" dirty="0"/>
              <a:t>As tuas Leis são verdadeiras, totalmente dignas de confiança. Por isso, Senhor, o teu povo deve viver em santidade e pureza, para todo o sempre!</a:t>
            </a:r>
          </a:p>
        </p:txBody>
      </p:sp>
    </p:spTree>
    <p:extLst>
      <p:ext uri="{BB962C8B-B14F-4D97-AF65-F5344CB8AC3E}">
        <p14:creationId xmlns:p14="http://schemas.microsoft.com/office/powerpoint/2010/main" val="3936236174"/>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3014</TotalTime>
  <Words>2815</Words>
  <Application>Microsoft Office PowerPoint</Application>
  <PresentationFormat>Apresentação na tela (4:3)</PresentationFormat>
  <Paragraphs>235</Paragraphs>
  <Slides>22</Slides>
  <Notes>2</Notes>
  <HiddenSlides>0</HiddenSlides>
  <MMClips>1</MMClips>
  <ScaleCrop>false</ScaleCrop>
  <HeadingPairs>
    <vt:vector size="4" baseType="variant">
      <vt:variant>
        <vt:lpstr>Tema</vt:lpstr>
      </vt:variant>
      <vt:variant>
        <vt:i4>1</vt:i4>
      </vt:variant>
      <vt:variant>
        <vt:lpstr>Títulos de slides</vt:lpstr>
      </vt:variant>
      <vt:variant>
        <vt:i4>22</vt:i4>
      </vt:variant>
    </vt:vector>
  </HeadingPairs>
  <TitlesOfParts>
    <vt:vector size="23" baseType="lpstr">
      <vt:lpstr>Tema do Office</vt:lpstr>
      <vt:lpstr>Apresentação e plano de aula</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e plano de aula</dc:title>
  <dc:creator>home2</dc:creator>
  <cp:lastModifiedBy>home2</cp:lastModifiedBy>
  <cp:revision>73</cp:revision>
  <dcterms:created xsi:type="dcterms:W3CDTF">2017-02-15T11:34:47Z</dcterms:created>
  <dcterms:modified xsi:type="dcterms:W3CDTF">2017-05-18T20:54:37Z</dcterms:modified>
</cp:coreProperties>
</file>