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055CF-FFF0-48D8-B1F1-DEB16AF835D3}" type="datetimeFigureOut">
              <a:rPr lang="pt-BR" smtClean="0"/>
              <a:t>17/08/2013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42D00-78DB-46E4-9FA6-ECCA7FE9EE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4697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055CF-FFF0-48D8-B1F1-DEB16AF835D3}" type="datetimeFigureOut">
              <a:rPr lang="pt-BR" smtClean="0"/>
              <a:t>17/08/2013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42D00-78DB-46E4-9FA6-ECCA7FE9EE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6246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055CF-FFF0-48D8-B1F1-DEB16AF835D3}" type="datetimeFigureOut">
              <a:rPr lang="pt-BR" smtClean="0"/>
              <a:t>17/08/2013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42D00-78DB-46E4-9FA6-ECCA7FE9EE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2976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055CF-FFF0-48D8-B1F1-DEB16AF835D3}" type="datetimeFigureOut">
              <a:rPr lang="pt-BR" smtClean="0"/>
              <a:t>17/08/2013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42D00-78DB-46E4-9FA6-ECCA7FE9EE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2018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055CF-FFF0-48D8-B1F1-DEB16AF835D3}" type="datetimeFigureOut">
              <a:rPr lang="pt-BR" smtClean="0"/>
              <a:t>17/08/2013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42D00-78DB-46E4-9FA6-ECCA7FE9EE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5940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055CF-FFF0-48D8-B1F1-DEB16AF835D3}" type="datetimeFigureOut">
              <a:rPr lang="pt-BR" smtClean="0"/>
              <a:t>17/08/2013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42D00-78DB-46E4-9FA6-ECCA7FE9EE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4216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055CF-FFF0-48D8-B1F1-DEB16AF835D3}" type="datetimeFigureOut">
              <a:rPr lang="pt-BR" smtClean="0"/>
              <a:t>17/08/2013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42D00-78DB-46E4-9FA6-ECCA7FE9EE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5789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055CF-FFF0-48D8-B1F1-DEB16AF835D3}" type="datetimeFigureOut">
              <a:rPr lang="pt-BR" smtClean="0"/>
              <a:t>17/08/2013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42D00-78DB-46E4-9FA6-ECCA7FE9EE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7033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055CF-FFF0-48D8-B1F1-DEB16AF835D3}" type="datetimeFigureOut">
              <a:rPr lang="pt-BR" smtClean="0"/>
              <a:t>17/08/2013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42D00-78DB-46E4-9FA6-ECCA7FE9EE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4602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055CF-FFF0-48D8-B1F1-DEB16AF835D3}" type="datetimeFigureOut">
              <a:rPr lang="pt-BR" smtClean="0"/>
              <a:t>17/08/2013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42D00-78DB-46E4-9FA6-ECCA7FE9EE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5052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055CF-FFF0-48D8-B1F1-DEB16AF835D3}" type="datetimeFigureOut">
              <a:rPr lang="pt-BR" smtClean="0"/>
              <a:t>17/08/2013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42D00-78DB-46E4-9FA6-ECCA7FE9EE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2752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055CF-FFF0-48D8-B1F1-DEB16AF835D3}" type="datetimeFigureOut">
              <a:rPr lang="pt-BR" smtClean="0"/>
              <a:t>17/08/2013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042D00-78DB-46E4-9FA6-ECCA7FE9EE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3545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er 37"/>
          <p:cNvGrpSpPr>
            <a:grpSpLocks/>
          </p:cNvGrpSpPr>
          <p:nvPr/>
        </p:nvGrpSpPr>
        <p:grpSpPr bwMode="auto">
          <a:xfrm>
            <a:off x="3000364" y="1988840"/>
            <a:ext cx="3143572" cy="3118556"/>
            <a:chOff x="3008280" y="1875774"/>
            <a:chExt cx="3063119" cy="3038744"/>
          </a:xfrm>
          <a:effectLst>
            <a:reflection stA="50000" endPos="34000" dir="5400000" sy="-100000" algn="bl" rotWithShape="0"/>
          </a:effectLst>
        </p:grpSpPr>
        <p:pic>
          <p:nvPicPr>
            <p:cNvPr id="5" name="Billede 38" descr="e1.png"/>
            <p:cNvPicPr>
              <a:picLocks noChangeAspect="1"/>
            </p:cNvPicPr>
            <p:nvPr/>
          </p:nvPicPr>
          <p:blipFill>
            <a:blip r:embed="rId2" cstate="print"/>
            <a:srcRect l="13483" t="5675" r="20357" b="12283"/>
            <a:stretch>
              <a:fillRect/>
            </a:stretch>
          </p:blipFill>
          <p:spPr bwMode="auto">
            <a:xfrm>
              <a:off x="3008280" y="1875774"/>
              <a:ext cx="3063119" cy="3038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Ellipse 39"/>
            <p:cNvSpPr/>
            <p:nvPr/>
          </p:nvSpPr>
          <p:spPr>
            <a:xfrm>
              <a:off x="3047999" y="1905001"/>
              <a:ext cx="2988734" cy="2988734"/>
            </a:xfrm>
            <a:prstGeom prst="ellipse">
              <a:avLst/>
            </a:prstGeom>
            <a:gradFill flip="none" rotWithShape="1">
              <a:gsLst>
                <a:gs pos="0">
                  <a:srgbClr val="78C5DD">
                    <a:alpha val="0"/>
                  </a:srgbClr>
                </a:gs>
                <a:gs pos="100000">
                  <a:srgbClr val="0081BE">
                    <a:alpha val="2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7" name="Ellipse 40"/>
            <p:cNvSpPr/>
            <p:nvPr/>
          </p:nvSpPr>
          <p:spPr>
            <a:xfrm>
              <a:off x="3425701" y="1958040"/>
              <a:ext cx="2187652" cy="1616872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40000"/>
                    <a:lumOff val="60000"/>
                    <a:alpha val="0"/>
                  </a:srgbClr>
                </a:gs>
                <a:gs pos="100000">
                  <a:srgbClr val="FFFCF9">
                    <a:alpha val="77000"/>
                  </a:srgbClr>
                </a:gs>
              </a:gsLst>
              <a:lin ang="16200000" scaled="0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8" name="CaixaDeTexto 7"/>
          <p:cNvSpPr txBox="1"/>
          <p:nvPr/>
        </p:nvSpPr>
        <p:spPr>
          <a:xfrm>
            <a:off x="899592" y="357166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t-B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 Plantador de Igrejas </a:t>
            </a:r>
          </a:p>
          <a:p>
            <a:pPr algn="ctr"/>
            <a:r>
              <a:rPr lang="pt-B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Transformadoras e </a:t>
            </a:r>
            <a:r>
              <a:rPr lang="pt-BR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Missionais</a:t>
            </a:r>
            <a:endParaRPr lang="pt-BR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208435" y="5949279"/>
            <a:ext cx="47888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</a:t>
            </a:r>
            <a:r>
              <a:rPr lang="pt-BR" sz="3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Gedeon</a:t>
            </a:r>
            <a:r>
              <a:rPr lang="pt-B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 Lidório Jr</a:t>
            </a:r>
            <a:endParaRPr lang="pt-BR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588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584258" y="357166"/>
            <a:ext cx="6037230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 Plantador de Igrejas </a:t>
            </a:r>
          </a:p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Transformadoras e </a:t>
            </a:r>
            <a:r>
              <a:rPr lang="pt-BR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Missionais</a:t>
            </a:r>
            <a:endParaRPr lang="pt-BR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259632" y="2060848"/>
            <a:ext cx="7031027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Igrejas não são plantadas no</a:t>
            </a:r>
            <a:br>
              <a:rPr lang="pt-BR" sz="3600" b="1" dirty="0" smtClean="0">
                <a:solidFill>
                  <a:srgbClr val="FFFF00"/>
                </a:solidFill>
              </a:rPr>
            </a:br>
            <a:r>
              <a:rPr lang="pt-BR" sz="3600" b="1" dirty="0" smtClean="0">
                <a:solidFill>
                  <a:srgbClr val="FFFF00"/>
                </a:solidFill>
              </a:rPr>
              <a:t>Gabinete pastoral, em centro de </a:t>
            </a:r>
            <a:br>
              <a:rPr lang="pt-BR" sz="3600" b="1" dirty="0" smtClean="0">
                <a:solidFill>
                  <a:srgbClr val="FFFF00"/>
                </a:solidFill>
              </a:rPr>
            </a:br>
            <a:r>
              <a:rPr lang="pt-BR" sz="3600" b="1" dirty="0" smtClean="0">
                <a:solidFill>
                  <a:srgbClr val="FFFF00"/>
                </a:solidFill>
              </a:rPr>
              <a:t>reflexão sobre missões e muito</a:t>
            </a:r>
            <a:br>
              <a:rPr lang="pt-BR" sz="3600" b="1" dirty="0" smtClean="0">
                <a:solidFill>
                  <a:srgbClr val="FFFF00"/>
                </a:solidFill>
              </a:rPr>
            </a:br>
            <a:r>
              <a:rPr lang="pt-BR" sz="3600" b="1" dirty="0" smtClean="0">
                <a:solidFill>
                  <a:srgbClr val="FFFF00"/>
                </a:solidFill>
              </a:rPr>
              <a:t>menos são plantadas na própria</a:t>
            </a:r>
            <a:br>
              <a:rPr lang="pt-BR" sz="3600" b="1" dirty="0" smtClean="0">
                <a:solidFill>
                  <a:srgbClr val="FFFF00"/>
                </a:solidFill>
              </a:rPr>
            </a:br>
            <a:r>
              <a:rPr lang="pt-BR" sz="3600" b="1" dirty="0" smtClean="0">
                <a:solidFill>
                  <a:srgbClr val="FFFF00"/>
                </a:solidFill>
              </a:rPr>
              <a:t>IGREJA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Igrejas são plantadas na RUA</a:t>
            </a:r>
          </a:p>
        </p:txBody>
      </p:sp>
    </p:spTree>
    <p:extLst>
      <p:ext uri="{BB962C8B-B14F-4D97-AF65-F5344CB8AC3E}">
        <p14:creationId xmlns:p14="http://schemas.microsoft.com/office/powerpoint/2010/main" val="114239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584258" y="357166"/>
            <a:ext cx="6037230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 Plantador de Igrejas </a:t>
            </a:r>
          </a:p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Transformadoras e </a:t>
            </a:r>
            <a:r>
              <a:rPr lang="pt-BR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Missionais</a:t>
            </a:r>
            <a:endParaRPr lang="pt-BR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043608" y="2492896"/>
            <a:ext cx="778264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Igreja não é lugar de quem</a:t>
            </a:r>
            <a:br>
              <a:rPr lang="pt-BR" sz="3600" b="1" dirty="0" smtClean="0">
                <a:solidFill>
                  <a:srgbClr val="FFFF00"/>
                </a:solidFill>
              </a:rPr>
            </a:br>
            <a:r>
              <a:rPr lang="pt-BR" sz="3600" b="1" dirty="0" smtClean="0">
                <a:solidFill>
                  <a:srgbClr val="FFFF00"/>
                </a:solidFill>
              </a:rPr>
              <a:t>não se encontrou com Cristo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Igreja não é o lugar de evangelização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Igreja é lugar de comunhão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A evangelização deve acontecer fora</a:t>
            </a:r>
          </a:p>
        </p:txBody>
      </p:sp>
    </p:spTree>
    <p:extLst>
      <p:ext uri="{BB962C8B-B14F-4D97-AF65-F5344CB8AC3E}">
        <p14:creationId xmlns:p14="http://schemas.microsoft.com/office/powerpoint/2010/main" val="415286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584258" y="357166"/>
            <a:ext cx="6037230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 Plantador de Igrejas </a:t>
            </a:r>
          </a:p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Transformadoras e </a:t>
            </a:r>
            <a:r>
              <a:rPr lang="pt-BR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Missionais</a:t>
            </a:r>
            <a:endParaRPr lang="pt-BR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043608" y="2492896"/>
            <a:ext cx="725660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A igreja não deve ser medida pelo</a:t>
            </a:r>
            <a:br>
              <a:rPr lang="pt-BR" sz="3600" b="1" dirty="0" smtClean="0">
                <a:solidFill>
                  <a:srgbClr val="FFFF00"/>
                </a:solidFill>
              </a:rPr>
            </a:br>
            <a:r>
              <a:rPr lang="pt-BR" sz="3600" b="1" dirty="0" smtClean="0">
                <a:solidFill>
                  <a:srgbClr val="FFFF00"/>
                </a:solidFill>
              </a:rPr>
              <a:t>seu TAMANHO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Nem deve ser medida pelo seu</a:t>
            </a:r>
            <a:br>
              <a:rPr lang="pt-BR" sz="3600" b="1" dirty="0" smtClean="0">
                <a:solidFill>
                  <a:srgbClr val="FFFF00"/>
                </a:solidFill>
              </a:rPr>
            </a:br>
            <a:r>
              <a:rPr lang="pt-BR" sz="3600" b="1" dirty="0" smtClean="0">
                <a:solidFill>
                  <a:srgbClr val="FFFF00"/>
                </a:solidFill>
              </a:rPr>
              <a:t>TEMPLO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Nem pela sua condição financeira</a:t>
            </a:r>
          </a:p>
        </p:txBody>
      </p:sp>
    </p:spTree>
    <p:extLst>
      <p:ext uri="{BB962C8B-B14F-4D97-AF65-F5344CB8AC3E}">
        <p14:creationId xmlns:p14="http://schemas.microsoft.com/office/powerpoint/2010/main" val="1831173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584258" y="357166"/>
            <a:ext cx="6037230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 Plantador de Igrejas </a:t>
            </a:r>
          </a:p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Transformadoras e </a:t>
            </a:r>
            <a:r>
              <a:rPr lang="pt-BR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Missionais</a:t>
            </a:r>
            <a:endParaRPr lang="pt-BR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043608" y="2492896"/>
            <a:ext cx="719017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Há dois fatores para medirmos a</a:t>
            </a:r>
            <a:br>
              <a:rPr lang="pt-BR" sz="3600" b="1" dirty="0" smtClean="0">
                <a:solidFill>
                  <a:srgbClr val="FFFF00"/>
                </a:solidFill>
              </a:rPr>
            </a:br>
            <a:r>
              <a:rPr lang="pt-BR" sz="3600" b="1" dirty="0" smtClean="0">
                <a:solidFill>
                  <a:srgbClr val="FFFF00"/>
                </a:solidFill>
              </a:rPr>
              <a:t>Igreja:</a:t>
            </a:r>
            <a:br>
              <a:rPr lang="pt-BR" sz="3600" b="1" dirty="0" smtClean="0">
                <a:solidFill>
                  <a:srgbClr val="FFFF00"/>
                </a:solidFill>
              </a:rPr>
            </a:br>
            <a:r>
              <a:rPr lang="pt-BR" sz="3600" b="1" dirty="0" smtClean="0">
                <a:solidFill>
                  <a:srgbClr val="FFFF00"/>
                </a:solidFill>
              </a:rPr>
              <a:t/>
            </a:r>
            <a:br>
              <a:rPr lang="pt-BR" sz="3600" b="1" dirty="0" smtClean="0">
                <a:solidFill>
                  <a:srgbClr val="FFFF00"/>
                </a:solidFill>
              </a:rPr>
            </a:br>
            <a:r>
              <a:rPr lang="pt-BR" sz="3600" b="1" dirty="0" smtClean="0">
                <a:solidFill>
                  <a:srgbClr val="FFFF00"/>
                </a:solidFill>
              </a:rPr>
              <a:t>1. Seu ardor missionário</a:t>
            </a:r>
            <a:r>
              <a:rPr lang="pt-BR" sz="3600" b="1" dirty="0">
                <a:solidFill>
                  <a:srgbClr val="FFFF00"/>
                </a:solidFill>
              </a:rPr>
              <a:t/>
            </a:r>
            <a:br>
              <a:rPr lang="pt-BR" sz="3600" b="1" dirty="0">
                <a:solidFill>
                  <a:srgbClr val="FFFF00"/>
                </a:solidFill>
              </a:rPr>
            </a:br>
            <a:r>
              <a:rPr lang="pt-BR" sz="3600" b="1" dirty="0" smtClean="0">
                <a:solidFill>
                  <a:srgbClr val="FFFF00"/>
                </a:solidFill>
              </a:rPr>
              <a:t>2. Quantos estão sendo treinados</a:t>
            </a:r>
            <a:br>
              <a:rPr lang="pt-BR" sz="3600" b="1" dirty="0" smtClean="0">
                <a:solidFill>
                  <a:srgbClr val="FFFF00"/>
                </a:solidFill>
              </a:rPr>
            </a:br>
            <a:r>
              <a:rPr lang="pt-BR" sz="3600" b="1" dirty="0" smtClean="0">
                <a:solidFill>
                  <a:srgbClr val="FFFF00"/>
                </a:solidFill>
              </a:rPr>
              <a:t>na Igreja para serem líderes</a:t>
            </a:r>
          </a:p>
        </p:txBody>
      </p:sp>
    </p:spTree>
    <p:extLst>
      <p:ext uri="{BB962C8B-B14F-4D97-AF65-F5344CB8AC3E}">
        <p14:creationId xmlns:p14="http://schemas.microsoft.com/office/powerpoint/2010/main" val="4051556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899592" y="357166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t-B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 Plantador de Igrejas </a:t>
            </a:r>
          </a:p>
          <a:p>
            <a:pPr algn="ctr"/>
            <a:r>
              <a:rPr lang="pt-B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Transformadoras e </a:t>
            </a:r>
            <a:r>
              <a:rPr lang="pt-BR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Missionais</a:t>
            </a:r>
            <a:endParaRPr lang="pt-BR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1102594" y="1988840"/>
            <a:ext cx="7228389" cy="4585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solidFill>
                  <a:schemeClr val="bg1"/>
                </a:solidFill>
              </a:rPr>
              <a:t>I CRÔNICAS 12.32</a:t>
            </a:r>
          </a:p>
          <a:p>
            <a:endParaRPr lang="pt-BR" sz="4000" dirty="0" smtClean="0">
              <a:solidFill>
                <a:schemeClr val="bg1"/>
              </a:solidFill>
            </a:endParaRPr>
          </a:p>
          <a:p>
            <a:r>
              <a:rPr lang="pt-BR" sz="3600" dirty="0" smtClean="0">
                <a:solidFill>
                  <a:srgbClr val="FFFF00"/>
                </a:solidFill>
              </a:rPr>
              <a:t>... dos filhos de </a:t>
            </a:r>
            <a:r>
              <a:rPr lang="pt-BR" sz="3600" dirty="0" err="1" smtClean="0">
                <a:solidFill>
                  <a:srgbClr val="FFFF00"/>
                </a:solidFill>
              </a:rPr>
              <a:t>Issacar</a:t>
            </a:r>
            <a:r>
              <a:rPr lang="pt-BR" sz="3600" dirty="0" smtClean="0">
                <a:solidFill>
                  <a:srgbClr val="FFFF00"/>
                </a:solidFill>
              </a:rPr>
              <a:t>,</a:t>
            </a:r>
          </a:p>
          <a:p>
            <a:r>
              <a:rPr lang="pt-BR" sz="3600" dirty="0" smtClean="0">
                <a:solidFill>
                  <a:srgbClr val="FFFF00"/>
                </a:solidFill>
              </a:rPr>
              <a:t>conhecedores da época,</a:t>
            </a:r>
          </a:p>
          <a:p>
            <a:r>
              <a:rPr lang="pt-BR" sz="3600" dirty="0" smtClean="0">
                <a:solidFill>
                  <a:srgbClr val="FFFF00"/>
                </a:solidFill>
              </a:rPr>
              <a:t>para saberem o que Israel devia fazer,</a:t>
            </a:r>
          </a:p>
          <a:p>
            <a:r>
              <a:rPr lang="pt-BR" sz="3600" dirty="0" smtClean="0">
                <a:solidFill>
                  <a:srgbClr val="FFFF00"/>
                </a:solidFill>
              </a:rPr>
              <a:t>duzentos chefes</a:t>
            </a:r>
          </a:p>
          <a:p>
            <a:r>
              <a:rPr lang="pt-BR" sz="3600" dirty="0" smtClean="0">
                <a:solidFill>
                  <a:srgbClr val="FFFF00"/>
                </a:solidFill>
              </a:rPr>
              <a:t>e todos os seus irmãos</a:t>
            </a:r>
          </a:p>
          <a:p>
            <a:r>
              <a:rPr lang="pt-BR" sz="3600" dirty="0" smtClean="0">
                <a:solidFill>
                  <a:srgbClr val="FFFF00"/>
                </a:solidFill>
              </a:rPr>
              <a:t>sob suas ordens.</a:t>
            </a:r>
            <a:endParaRPr lang="pt-BR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20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/>
          <p:cNvSpPr txBox="1"/>
          <p:nvPr/>
        </p:nvSpPr>
        <p:spPr>
          <a:xfrm>
            <a:off x="1584258" y="357166"/>
            <a:ext cx="6037230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 Plantador de Igrejas </a:t>
            </a:r>
          </a:p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Transformadoras e </a:t>
            </a:r>
            <a:r>
              <a:rPr lang="pt-BR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Missionais</a:t>
            </a:r>
            <a:endParaRPr lang="pt-BR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4" name="CaixaDeTexto 43"/>
          <p:cNvSpPr txBox="1"/>
          <p:nvPr/>
        </p:nvSpPr>
        <p:spPr>
          <a:xfrm>
            <a:off x="537936" y="2125609"/>
            <a:ext cx="7500990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Perfil daque</a:t>
            </a:r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que planta igrejas tem a ver com</a:t>
            </a:r>
            <a:endParaRPr lang="pt-BR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B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AutoNum type="arabicPeriod"/>
            </a:pPr>
            <a:r>
              <a:rPr lang="pt-B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Sua integridade com Deus</a:t>
            </a:r>
          </a:p>
          <a:p>
            <a:pPr marL="342900" indent="-342900">
              <a:buAutoNum type="arabicPeriod"/>
            </a:pPr>
            <a:r>
              <a:rPr lang="pt-B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Missão</a:t>
            </a:r>
          </a:p>
          <a:p>
            <a:pPr marL="342900" indent="-342900">
              <a:buAutoNum type="arabicPeriod"/>
            </a:pPr>
            <a:r>
              <a:rPr lang="pt-B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o povo</a:t>
            </a:r>
          </a:p>
          <a:p>
            <a:pPr marL="342900" indent="-342900">
              <a:buAutoNum type="arabicPeriod"/>
            </a:pPr>
            <a:endParaRPr lang="pt-B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ênfase não é na </a:t>
            </a:r>
            <a:r>
              <a:rPr lang="pt-BR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METODOLOGIA</a:t>
            </a:r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 sim num </a:t>
            </a:r>
            <a:r>
              <a:rPr lang="pt-BR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CORAÇÃO</a:t>
            </a:r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que obedece a DEUS</a:t>
            </a:r>
            <a:endParaRPr lang="pt-BR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endParaRPr lang="pt-BR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trabalho pode crescer, mas somente glorificará a Deus se tudo for feito com </a:t>
            </a:r>
            <a:r>
              <a:rPr lang="pt-BR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INTEGRIDADE</a:t>
            </a:r>
            <a:endParaRPr lang="pt-BR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Retângulo 45"/>
          <p:cNvSpPr/>
          <p:nvPr/>
        </p:nvSpPr>
        <p:spPr>
          <a:xfrm>
            <a:off x="1142976" y="1571612"/>
            <a:ext cx="69294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dirty="0" smtClean="0"/>
              <a:t>DESENVOLVIMENTO DO PERFIL DE PLANTADORES DE IGREJA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380" y="2125609"/>
            <a:ext cx="1944216" cy="190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3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/>
          <p:cNvSpPr txBox="1"/>
          <p:nvPr/>
        </p:nvSpPr>
        <p:spPr>
          <a:xfrm>
            <a:off x="1584258" y="357166"/>
            <a:ext cx="6037230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 Plantador de Igrejas </a:t>
            </a:r>
          </a:p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Transformadoras e </a:t>
            </a:r>
            <a:r>
              <a:rPr lang="pt-BR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Missionais</a:t>
            </a:r>
            <a:endParaRPr lang="pt-BR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4" name="CaixaDeTexto 43"/>
          <p:cNvSpPr txBox="1"/>
          <p:nvPr/>
        </p:nvSpPr>
        <p:spPr>
          <a:xfrm>
            <a:off x="530907" y="1830016"/>
            <a:ext cx="8143932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cinco características principais de quem planta igrejas:</a:t>
            </a:r>
            <a:endParaRPr lang="pt-BR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B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r>
              <a:rPr lang="pt-BR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Forte convicção do chamado</a:t>
            </a:r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a certeza de que está ali</a:t>
            </a:r>
          </a:p>
          <a:p>
            <a:pPr marL="342900" indent="-342900"/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porque o Senhor quer e o convocou para o serviço.</a:t>
            </a:r>
          </a:p>
          <a:p>
            <a:pPr marL="342900" indent="-342900"/>
            <a:r>
              <a:rPr lang="pt-BR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Integridade</a:t>
            </a:r>
            <a:r>
              <a:rPr lang="pt-BR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para com o Senhor, aqueles com quem </a:t>
            </a:r>
          </a:p>
          <a:p>
            <a:pPr marL="342900" indent="-342900"/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trabalha e as pessoas com quem conviverá.</a:t>
            </a:r>
          </a:p>
          <a:p>
            <a:pPr marL="342900" indent="-342900"/>
            <a:r>
              <a:rPr lang="pt-BR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Espírito </a:t>
            </a:r>
            <a:r>
              <a:rPr lang="pt-BR" sz="2400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ensinável</a:t>
            </a:r>
            <a:r>
              <a:rPr lang="pt-BR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disposição e humildade para ouvir, </a:t>
            </a:r>
          </a:p>
          <a:p>
            <a:pPr marL="342900" indent="-342900"/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ponderar, aprender, fazer escolhas sinceras e ensinar.</a:t>
            </a:r>
          </a:p>
          <a:p>
            <a:pPr marL="342900" indent="-342900"/>
            <a:r>
              <a:rPr lang="pt-BR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Ardor evangelístico</a:t>
            </a:r>
            <a:r>
              <a:rPr lang="pt-BR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desejo de fazer Jesus conhecido </a:t>
            </a:r>
          </a:p>
          <a:p>
            <a:pPr marL="342900" indent="-342900"/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com iniciativa para tal.</a:t>
            </a:r>
          </a:p>
          <a:p>
            <a:pPr marL="342900" indent="-342900"/>
            <a:r>
              <a:rPr lang="pt-BR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Temor ao Senhor </a:t>
            </a:r>
            <a:r>
              <a:rPr lang="pt-BR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relaciona-se com Deus como servo</a:t>
            </a:r>
          </a:p>
          <a:p>
            <a:pPr marL="342900" indent="-342900"/>
            <a:r>
              <a:rPr lang="pt-B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disposto a servir.</a:t>
            </a:r>
            <a:endParaRPr lang="pt-B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1142976" y="1571612"/>
            <a:ext cx="69294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dirty="0" smtClean="0"/>
              <a:t>DESENVOLVIMENTO DO PERFIL DE PLANTADORES DE IGREJA</a:t>
            </a:r>
          </a:p>
        </p:txBody>
      </p:sp>
    </p:spTree>
    <p:extLst>
      <p:ext uri="{BB962C8B-B14F-4D97-AF65-F5344CB8AC3E}">
        <p14:creationId xmlns:p14="http://schemas.microsoft.com/office/powerpoint/2010/main" val="123916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/>
          <p:cNvSpPr txBox="1"/>
          <p:nvPr/>
        </p:nvSpPr>
        <p:spPr>
          <a:xfrm>
            <a:off x="1584258" y="357166"/>
            <a:ext cx="6037230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 Plantador de Igrejas </a:t>
            </a:r>
          </a:p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Transformadoras e </a:t>
            </a:r>
            <a:r>
              <a:rPr lang="pt-BR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Missionais</a:t>
            </a:r>
            <a:endParaRPr lang="pt-BR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4" name="CaixaDeTexto 43"/>
          <p:cNvSpPr txBox="1"/>
          <p:nvPr/>
        </p:nvSpPr>
        <p:spPr>
          <a:xfrm>
            <a:off x="530907" y="1619208"/>
            <a:ext cx="8143932" cy="49859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Suas principais estratégias foram:</a:t>
            </a:r>
          </a:p>
          <a:p>
            <a:pPr marL="342900" indent="-342900">
              <a:buAutoNum type="arabicPeriod"/>
            </a:pP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Introduzir</a:t>
            </a:r>
            <a: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 sociedade local a partir de uma pessoa </a:t>
            </a:r>
            <a:b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receptiva;</a:t>
            </a:r>
          </a:p>
          <a:p>
            <a:pPr marL="342900" indent="-342900">
              <a:buAutoNum type="arabicPeriod"/>
            </a:pP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Identificar</a:t>
            </a:r>
            <a: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ali o melhor ambiente para a pregação do </a:t>
            </a:r>
            <a:b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Evangelho;</a:t>
            </a:r>
          </a:p>
          <a:p>
            <a:pPr marL="342900" indent="-342900">
              <a:buAutoNum type="arabicPeriod"/>
            </a:pP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Evangelizar</a:t>
            </a:r>
            <a: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forma abundante e intencional;</a:t>
            </a:r>
          </a:p>
          <a:p>
            <a:pPr marL="342900" indent="-342900">
              <a:buAutoNum type="arabicPeriod"/>
            </a:pP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Expor</a:t>
            </a:r>
            <a: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Palavra de forma inteligível e aplicável a quem ouve;</a:t>
            </a:r>
          </a:p>
          <a:p>
            <a:pPr marL="342900" indent="-342900">
              <a:buAutoNum type="arabicPeriod"/>
            </a:pP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Testemunhar</a:t>
            </a:r>
            <a: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 que Cristo fez em sua vida;</a:t>
            </a:r>
          </a:p>
          <a:p>
            <a:pPr marL="342900" indent="-342900">
              <a:buAutoNum type="arabicPeriod"/>
            </a:pP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Incorporar</a:t>
            </a:r>
            <a: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rapidamente novos convertidos à vida da igreja;</a:t>
            </a:r>
          </a:p>
          <a:p>
            <a:pPr marL="342900" indent="-342900">
              <a:buAutoNum type="arabicPeriod"/>
            </a:pP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Não se distanciar </a:t>
            </a:r>
            <a: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das igrejas plantadas, visitando, comunicando, pregando;</a:t>
            </a:r>
          </a:p>
          <a:p>
            <a:pPr marL="342900" indent="-342900">
              <a:buAutoNum type="arabicPeriod"/>
            </a:pP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Identificar</a:t>
            </a:r>
            <a: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líderes em potencial e investir neles;</a:t>
            </a:r>
          </a:p>
          <a:p>
            <a:pPr marL="342900" indent="-342900">
              <a:buAutoNum type="arabicPeriod"/>
            </a:pP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Orar </a:t>
            </a:r>
            <a: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pelos irmãos, pelas igrejas e pelos que ainda não tem Cristo;</a:t>
            </a:r>
          </a:p>
          <a:p>
            <a:pPr marL="342900" indent="-342900">
              <a:buAutoNum type="arabicPeriod"/>
            </a:pP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Administrar</a:t>
            </a:r>
            <a: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críticas e competitividade para não sair do foco evangelístico;</a:t>
            </a:r>
          </a:p>
          <a:p>
            <a:pPr marL="342900" indent="-342900">
              <a:buAutoNum type="arabicPeriod"/>
            </a:pP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Utilizar</a:t>
            </a:r>
            <a: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força leiga e local para o enraizamento e serviço da Igreja;</a:t>
            </a:r>
          </a:p>
          <a:p>
            <a:pPr marL="342900" indent="-342900">
              <a:buAutoNum type="arabicPeriod"/>
            </a:pP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Investir</a:t>
            </a:r>
            <a:r>
              <a:rPr lang="pt-B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no ardor missionário e responsabilidade evangelística das Igrejas.</a:t>
            </a:r>
          </a:p>
        </p:txBody>
      </p:sp>
      <p:sp>
        <p:nvSpPr>
          <p:cNvPr id="6" name="Retângulo 5"/>
          <p:cNvSpPr/>
          <p:nvPr/>
        </p:nvSpPr>
        <p:spPr>
          <a:xfrm>
            <a:off x="1142976" y="1571612"/>
            <a:ext cx="69294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dirty="0" smtClean="0"/>
              <a:t>MODELO PAULINO DE PLANTIO DE IGREJAS</a:t>
            </a:r>
          </a:p>
        </p:txBody>
      </p:sp>
    </p:spTree>
    <p:extLst>
      <p:ext uri="{BB962C8B-B14F-4D97-AF65-F5344CB8AC3E}">
        <p14:creationId xmlns:p14="http://schemas.microsoft.com/office/powerpoint/2010/main" val="403357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584258" y="357166"/>
            <a:ext cx="6037230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 Plantador de Igrejas </a:t>
            </a:r>
          </a:p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Transformadoras e </a:t>
            </a:r>
            <a:r>
              <a:rPr lang="pt-BR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Missionais</a:t>
            </a:r>
            <a:endParaRPr lang="pt-BR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584258" y="2348880"/>
            <a:ext cx="641034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40 milhões de evangélicos</a:t>
            </a:r>
          </a:p>
          <a:p>
            <a:pPr marL="571500" indent="-571500">
              <a:buFont typeface="Arial" pitchFamily="34" charset="0"/>
              <a:buChar char="•"/>
            </a:pPr>
            <a:endParaRPr lang="pt-BR" sz="3600" b="1" dirty="0" smtClean="0">
              <a:solidFill>
                <a:srgbClr val="FFFF00"/>
              </a:solidFill>
            </a:endParaRP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15 a 20 milhões de sem igreja</a:t>
            </a:r>
          </a:p>
          <a:p>
            <a:pPr marL="571500" indent="-571500">
              <a:buFont typeface="Arial" pitchFamily="34" charset="0"/>
              <a:buChar char="•"/>
            </a:pPr>
            <a:endParaRPr lang="pt-BR" sz="3600" b="1" dirty="0" smtClean="0">
              <a:solidFill>
                <a:srgbClr val="FFFF00"/>
              </a:solidFill>
            </a:endParaRPr>
          </a:p>
          <a:p>
            <a:r>
              <a:rPr lang="pt-BR" sz="3600" b="1" dirty="0" smtClean="0">
                <a:solidFill>
                  <a:srgbClr val="FFFF00"/>
                </a:solidFill>
              </a:rPr>
              <a:t>(desviados, quem não frequenta</a:t>
            </a:r>
          </a:p>
          <a:p>
            <a:r>
              <a:rPr lang="pt-BR" sz="3600" b="1" dirty="0" smtClean="0">
                <a:solidFill>
                  <a:srgbClr val="FFFF00"/>
                </a:solidFill>
              </a:rPr>
              <a:t>mais igreja, </a:t>
            </a:r>
            <a:r>
              <a:rPr lang="pt-BR" sz="3600" b="1" dirty="0" err="1" smtClean="0">
                <a:solidFill>
                  <a:srgbClr val="FFFF00"/>
                </a:solidFill>
              </a:rPr>
              <a:t>etc</a:t>
            </a:r>
            <a:r>
              <a:rPr lang="pt-BR" sz="3600" b="1" dirty="0" smtClean="0">
                <a:solidFill>
                  <a:srgbClr val="FFFF00"/>
                </a:solidFill>
              </a:rPr>
              <a:t>)</a:t>
            </a:r>
            <a:endParaRPr lang="pt-BR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22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584258" y="357166"/>
            <a:ext cx="6037230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 Plantador de Igrejas </a:t>
            </a:r>
          </a:p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Transformadoras e </a:t>
            </a:r>
            <a:r>
              <a:rPr lang="pt-BR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Missionais</a:t>
            </a:r>
            <a:endParaRPr lang="pt-BR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115616" y="2348880"/>
            <a:ext cx="769467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Muitas igrejas em cidades pequenas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Sem estrutura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Sem condições financeiras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Acabam não crescendo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Não influenciando mais</a:t>
            </a:r>
          </a:p>
        </p:txBody>
      </p:sp>
    </p:spTree>
    <p:extLst>
      <p:ext uri="{BB962C8B-B14F-4D97-AF65-F5344CB8AC3E}">
        <p14:creationId xmlns:p14="http://schemas.microsoft.com/office/powerpoint/2010/main" val="2364948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584258" y="357166"/>
            <a:ext cx="6037230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 Plantador de Igrejas </a:t>
            </a:r>
          </a:p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Transformadoras e </a:t>
            </a:r>
            <a:r>
              <a:rPr lang="pt-BR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Missionais</a:t>
            </a:r>
            <a:endParaRPr lang="pt-BR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259632" y="2348880"/>
            <a:ext cx="781938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Nossas igrejas são do século passado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Vivem numa época que não existe</a:t>
            </a:r>
          </a:p>
          <a:p>
            <a:r>
              <a:rPr lang="pt-BR" sz="3600" b="1" dirty="0" smtClean="0">
                <a:solidFill>
                  <a:srgbClr val="FFFF00"/>
                </a:solidFill>
              </a:rPr>
              <a:t>mais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Vivem um evangelho que não faz</a:t>
            </a:r>
          </a:p>
          <a:p>
            <a:r>
              <a:rPr lang="pt-BR" sz="3600" b="1" dirty="0" smtClean="0">
                <a:solidFill>
                  <a:srgbClr val="FFFF00"/>
                </a:solidFill>
              </a:rPr>
              <a:t>sentido pra ninguém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Estamos inchados (mais de 80%)</a:t>
            </a:r>
          </a:p>
        </p:txBody>
      </p:sp>
    </p:spTree>
    <p:extLst>
      <p:ext uri="{BB962C8B-B14F-4D97-AF65-F5344CB8AC3E}">
        <p14:creationId xmlns:p14="http://schemas.microsoft.com/office/powerpoint/2010/main" val="934895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584258" y="357166"/>
            <a:ext cx="6037230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 Plantador de Igrejas </a:t>
            </a:r>
          </a:p>
          <a:p>
            <a:pPr algn="ctr"/>
            <a:r>
              <a:rPr lang="pt-B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Transformadoras e </a:t>
            </a:r>
            <a:r>
              <a:rPr lang="pt-BR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Missionais</a:t>
            </a:r>
            <a:endParaRPr lang="pt-BR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259632" y="2060848"/>
            <a:ext cx="6937733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O mundo mudou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O Brasil mudou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As necessidades mudaram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Queremos viver o evangelho</a:t>
            </a:r>
            <a:br>
              <a:rPr lang="pt-BR" sz="3600" b="1" dirty="0" smtClean="0">
                <a:solidFill>
                  <a:srgbClr val="FFFF00"/>
                </a:solidFill>
              </a:rPr>
            </a:br>
            <a:r>
              <a:rPr lang="pt-BR" sz="3600" b="1" dirty="0" smtClean="0">
                <a:solidFill>
                  <a:srgbClr val="FFFF00"/>
                </a:solidFill>
              </a:rPr>
              <a:t>do mesmo jeito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pt-BR" sz="3600" b="1" dirty="0" smtClean="0">
                <a:solidFill>
                  <a:srgbClr val="FFFF00"/>
                </a:solidFill>
              </a:rPr>
              <a:t>E sua EMPRESA? Seu emprego?</a:t>
            </a:r>
            <a:br>
              <a:rPr lang="pt-BR" sz="3600" b="1" dirty="0" smtClean="0">
                <a:solidFill>
                  <a:srgbClr val="FFFF00"/>
                </a:solidFill>
              </a:rPr>
            </a:br>
            <a:r>
              <a:rPr lang="pt-BR" sz="3600" b="1" dirty="0" smtClean="0">
                <a:solidFill>
                  <a:srgbClr val="FFFF00"/>
                </a:solidFill>
              </a:rPr>
              <a:t>Você é empresário ou tem seu</a:t>
            </a:r>
            <a:br>
              <a:rPr lang="pt-BR" sz="3600" b="1" dirty="0" smtClean="0">
                <a:solidFill>
                  <a:srgbClr val="FFFF00"/>
                </a:solidFill>
              </a:rPr>
            </a:br>
            <a:r>
              <a:rPr lang="pt-BR" sz="3600" b="1" dirty="0" smtClean="0">
                <a:solidFill>
                  <a:srgbClr val="FFFF00"/>
                </a:solidFill>
              </a:rPr>
              <a:t>emprego nas técnicas passadas?</a:t>
            </a:r>
          </a:p>
        </p:txBody>
      </p:sp>
    </p:spTree>
    <p:extLst>
      <p:ext uri="{BB962C8B-B14F-4D97-AF65-F5344CB8AC3E}">
        <p14:creationId xmlns:p14="http://schemas.microsoft.com/office/powerpoint/2010/main" val="21545504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411</Words>
  <Application>Microsoft Office PowerPoint</Application>
  <PresentationFormat>Apresentação na tela (4:3)</PresentationFormat>
  <Paragraphs>104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4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Gedeon José Lidório Júnior</dc:creator>
  <cp:lastModifiedBy>Gedeon José Lidório Júnior</cp:lastModifiedBy>
  <cp:revision>4</cp:revision>
  <dcterms:created xsi:type="dcterms:W3CDTF">2013-08-17T22:04:30Z</dcterms:created>
  <dcterms:modified xsi:type="dcterms:W3CDTF">2013-08-17T22:40:04Z</dcterms:modified>
</cp:coreProperties>
</file>