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74"/>
  </p:notesMasterIdLst>
  <p:sldIdLst>
    <p:sldId id="256" r:id="rId2"/>
    <p:sldId id="257" r:id="rId3"/>
    <p:sldId id="258" r:id="rId4"/>
    <p:sldId id="261" r:id="rId5"/>
    <p:sldId id="260" r:id="rId6"/>
    <p:sldId id="259" r:id="rId7"/>
    <p:sldId id="334" r:id="rId8"/>
    <p:sldId id="338" r:id="rId9"/>
    <p:sldId id="262" r:id="rId10"/>
    <p:sldId id="267" r:id="rId11"/>
    <p:sldId id="263" r:id="rId12"/>
    <p:sldId id="264" r:id="rId13"/>
    <p:sldId id="265" r:id="rId14"/>
    <p:sldId id="323" r:id="rId15"/>
    <p:sldId id="324" r:id="rId16"/>
    <p:sldId id="325" r:id="rId17"/>
    <p:sldId id="326" r:id="rId18"/>
    <p:sldId id="327" r:id="rId19"/>
    <p:sldId id="339" r:id="rId20"/>
    <p:sldId id="278" r:id="rId21"/>
    <p:sldId id="279" r:id="rId22"/>
    <p:sldId id="328" r:id="rId23"/>
    <p:sldId id="329" r:id="rId24"/>
    <p:sldId id="330" r:id="rId25"/>
    <p:sldId id="331" r:id="rId26"/>
    <p:sldId id="276" r:id="rId27"/>
    <p:sldId id="277" r:id="rId28"/>
    <p:sldId id="340" r:id="rId29"/>
    <p:sldId id="335" r:id="rId30"/>
    <p:sldId id="287" r:id="rId31"/>
    <p:sldId id="281" r:id="rId32"/>
    <p:sldId id="286" r:id="rId33"/>
    <p:sldId id="285" r:id="rId34"/>
    <p:sldId id="336" r:id="rId35"/>
    <p:sldId id="282" r:id="rId36"/>
    <p:sldId id="283" r:id="rId37"/>
    <p:sldId id="284" r:id="rId38"/>
    <p:sldId id="288" r:id="rId39"/>
    <p:sldId id="289" r:id="rId40"/>
    <p:sldId id="290" r:id="rId41"/>
    <p:sldId id="291" r:id="rId42"/>
    <p:sldId id="292" r:id="rId43"/>
    <p:sldId id="294" r:id="rId44"/>
    <p:sldId id="295" r:id="rId45"/>
    <p:sldId id="293" r:id="rId46"/>
    <p:sldId id="296" r:id="rId47"/>
    <p:sldId id="297" r:id="rId48"/>
    <p:sldId id="298" r:id="rId49"/>
    <p:sldId id="299" r:id="rId50"/>
    <p:sldId id="300" r:id="rId51"/>
    <p:sldId id="301" r:id="rId52"/>
    <p:sldId id="302" r:id="rId53"/>
    <p:sldId id="341" r:id="rId54"/>
    <p:sldId id="303" r:id="rId55"/>
    <p:sldId id="304" r:id="rId56"/>
    <p:sldId id="305" r:id="rId57"/>
    <p:sldId id="306" r:id="rId58"/>
    <p:sldId id="307" r:id="rId59"/>
    <p:sldId id="311" r:id="rId60"/>
    <p:sldId id="310" r:id="rId61"/>
    <p:sldId id="315" r:id="rId62"/>
    <p:sldId id="316" r:id="rId63"/>
    <p:sldId id="317" r:id="rId64"/>
    <p:sldId id="318" r:id="rId65"/>
    <p:sldId id="319" r:id="rId66"/>
    <p:sldId id="309" r:id="rId67"/>
    <p:sldId id="320" r:id="rId68"/>
    <p:sldId id="321" r:id="rId69"/>
    <p:sldId id="322" r:id="rId70"/>
    <p:sldId id="337" r:id="rId71"/>
    <p:sldId id="314" r:id="rId72"/>
    <p:sldId id="333" r:id="rId73"/>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08"/>
    <p:restoredTop sz="94595"/>
  </p:normalViewPr>
  <p:slideViewPr>
    <p:cSldViewPr>
      <p:cViewPr varScale="1">
        <p:scale>
          <a:sx n="70" d="100"/>
          <a:sy n="70" d="100"/>
        </p:scale>
        <p:origin x="192" y="8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4FDB25-6673-4EFC-9E22-F5EE6A564197}" type="datetimeFigureOut">
              <a:rPr lang="pt-BR" smtClean="0"/>
              <a:t>25/06/2019</a:t>
            </a:fld>
            <a:endParaRPr lang="pt-BR"/>
          </a:p>
        </p:txBody>
      </p:sp>
      <p:sp>
        <p:nvSpPr>
          <p:cNvPr id="4" name="Espaço Reservado para Imagem de Sli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EF4C2F-35F8-49F2-92B0-1C54A1F3AA86}" type="slidenum">
              <a:rPr lang="pt-BR" smtClean="0"/>
              <a:t>‹nº›</a:t>
            </a:fld>
            <a:endParaRPr lang="pt-BR"/>
          </a:p>
        </p:txBody>
      </p:sp>
    </p:spTree>
    <p:extLst>
      <p:ext uri="{BB962C8B-B14F-4D97-AF65-F5344CB8AC3E}">
        <p14:creationId xmlns:p14="http://schemas.microsoft.com/office/powerpoint/2010/main" val="2656024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a:xfrm>
            <a:off x="381000" y="685800"/>
            <a:ext cx="6096000" cy="3429000"/>
          </a:xfrm>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7CEF4C2F-35F8-49F2-92B0-1C54A1F3AA86}" type="slidenum">
              <a:rPr lang="pt-BR" smtClean="0"/>
              <a:t>32</a:t>
            </a:fld>
            <a:endParaRPr lang="pt-BR"/>
          </a:p>
        </p:txBody>
      </p:sp>
    </p:spTree>
    <p:extLst>
      <p:ext uri="{BB962C8B-B14F-4D97-AF65-F5344CB8AC3E}">
        <p14:creationId xmlns:p14="http://schemas.microsoft.com/office/powerpoint/2010/main" val="1969841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585223-646C-EA4C-A799-870E5B34D355}"/>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47CAA92A-4CAE-694B-A373-AD310083B3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82841CD8-A490-1248-97C7-993ACB7573C2}"/>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5" name="Espaço Reservado para Rodapé 4">
            <a:extLst>
              <a:ext uri="{FF2B5EF4-FFF2-40B4-BE49-F238E27FC236}">
                <a16:creationId xmlns:a16="http://schemas.microsoft.com/office/drawing/2014/main" id="{5A4CC771-1FBB-2449-9204-5F46A988049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69E9E976-7B30-6847-89F2-BC69C767B4A9}"/>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3485350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44251D-BC66-C744-BD44-796A9A8D63B0}"/>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21EAD4AA-230F-564D-AEB4-662521616D77}"/>
              </a:ext>
            </a:extLst>
          </p:cNvPr>
          <p:cNvSpPr>
            <a:spLocks noGrp="1"/>
          </p:cNvSpPr>
          <p:nvPr>
            <p:ph type="body" orient="vert" idx="1"/>
          </p:nvPr>
        </p:nvSpPr>
        <p:spPr/>
        <p:txBody>
          <a:bodyPr vert="eaVert"/>
          <a:lstStyle/>
          <a:p>
            <a:r>
              <a:rPr lang="pt-BR"/>
              <a:t>Editar estilos de texto Mestre
Segundo nível
Terceiro nível
Quarto nível
Quinto nível</a:t>
            </a:r>
          </a:p>
        </p:txBody>
      </p:sp>
      <p:sp>
        <p:nvSpPr>
          <p:cNvPr id="4" name="Espaço Reservado para Data 3">
            <a:extLst>
              <a:ext uri="{FF2B5EF4-FFF2-40B4-BE49-F238E27FC236}">
                <a16:creationId xmlns:a16="http://schemas.microsoft.com/office/drawing/2014/main" id="{736ECBC5-4891-094B-ADDF-8E724E734610}"/>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5" name="Espaço Reservado para Rodapé 4">
            <a:extLst>
              <a:ext uri="{FF2B5EF4-FFF2-40B4-BE49-F238E27FC236}">
                <a16:creationId xmlns:a16="http://schemas.microsoft.com/office/drawing/2014/main" id="{1758BA61-E8D8-7544-BCE5-B8C2872D8A2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250BFAC-107D-584F-A8CF-FF587B5FB936}"/>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1702908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FAB2146-7A69-6641-8A63-82FD413B36BE}"/>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F3039651-EC2F-4949-BE85-85CD07525900}"/>
              </a:ext>
            </a:extLst>
          </p:cNvPr>
          <p:cNvSpPr>
            <a:spLocks noGrp="1"/>
          </p:cNvSpPr>
          <p:nvPr>
            <p:ph type="body" orient="vert" idx="1"/>
          </p:nvPr>
        </p:nvSpPr>
        <p:spPr>
          <a:xfrm>
            <a:off x="838200" y="365125"/>
            <a:ext cx="7734300" cy="5811838"/>
          </a:xfrm>
        </p:spPr>
        <p:txBody>
          <a:bodyPr vert="eaVert"/>
          <a:lstStyle/>
          <a:p>
            <a:r>
              <a:rPr lang="pt-BR"/>
              <a:t>Editar estilos de texto Mestre
Segundo nível
Terceiro nível
Quarto nível
Quinto nível</a:t>
            </a:r>
          </a:p>
        </p:txBody>
      </p:sp>
      <p:sp>
        <p:nvSpPr>
          <p:cNvPr id="4" name="Espaço Reservado para Data 3">
            <a:extLst>
              <a:ext uri="{FF2B5EF4-FFF2-40B4-BE49-F238E27FC236}">
                <a16:creationId xmlns:a16="http://schemas.microsoft.com/office/drawing/2014/main" id="{172935D8-FC64-9F41-AEBC-9C23962730FD}"/>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5" name="Espaço Reservado para Rodapé 4">
            <a:extLst>
              <a:ext uri="{FF2B5EF4-FFF2-40B4-BE49-F238E27FC236}">
                <a16:creationId xmlns:a16="http://schemas.microsoft.com/office/drawing/2014/main" id="{2AFB86F1-A1E6-AC4A-8A0B-F89B2027EA5D}"/>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9C66039-2D2B-1843-AD77-57783B1F5CA6}"/>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3164889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99C463-E0E4-4D49-BBBF-8C730B1145AE}"/>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F9D344A5-F387-7D49-9E0F-D3C6D4BE0BD3}"/>
              </a:ext>
            </a:extLst>
          </p:cNvPr>
          <p:cNvSpPr>
            <a:spLocks noGrp="1"/>
          </p:cNvSpPr>
          <p:nvPr>
            <p:ph idx="1"/>
          </p:nvPr>
        </p:nvSpPr>
        <p:spPr/>
        <p:txBody>
          <a:bodyPr/>
          <a:lstStyle/>
          <a:p>
            <a:r>
              <a:rPr lang="pt-BR"/>
              <a:t>Editar estilos de texto Mestre
Segundo nível
Terceiro nível
Quarto nível
Quinto nível</a:t>
            </a:r>
          </a:p>
        </p:txBody>
      </p:sp>
      <p:sp>
        <p:nvSpPr>
          <p:cNvPr id="4" name="Espaço Reservado para Data 3">
            <a:extLst>
              <a:ext uri="{FF2B5EF4-FFF2-40B4-BE49-F238E27FC236}">
                <a16:creationId xmlns:a16="http://schemas.microsoft.com/office/drawing/2014/main" id="{526B9E40-177E-CF44-93EF-6A7B654288DC}"/>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5" name="Espaço Reservado para Rodapé 4">
            <a:extLst>
              <a:ext uri="{FF2B5EF4-FFF2-40B4-BE49-F238E27FC236}">
                <a16:creationId xmlns:a16="http://schemas.microsoft.com/office/drawing/2014/main" id="{58B461F8-913F-7940-B1BB-FB05BE68C17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97FCBD49-8E6B-7546-AC02-1380BBB51739}"/>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2811584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7AA79F-5B16-B941-9873-DE22282EC7EC}"/>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BB5BB3B0-5827-BF45-A5A1-DCF8CB89C1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pt-BR"/>
              <a:t>Editar estilos de texto Mestre
Segundo nível
Terceiro nível
Quarto nível
Quinto nível</a:t>
            </a:r>
          </a:p>
        </p:txBody>
      </p:sp>
      <p:sp>
        <p:nvSpPr>
          <p:cNvPr id="4" name="Espaço Reservado para Data 3">
            <a:extLst>
              <a:ext uri="{FF2B5EF4-FFF2-40B4-BE49-F238E27FC236}">
                <a16:creationId xmlns:a16="http://schemas.microsoft.com/office/drawing/2014/main" id="{DF1D45FB-D0A2-2E4B-A7BC-8FD0D0719E58}"/>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5" name="Espaço Reservado para Rodapé 4">
            <a:extLst>
              <a:ext uri="{FF2B5EF4-FFF2-40B4-BE49-F238E27FC236}">
                <a16:creationId xmlns:a16="http://schemas.microsoft.com/office/drawing/2014/main" id="{3617DD66-EFFA-5A4E-937E-FEACEF73AE1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4A8616A-FB26-6B48-BD32-26C04987D3F0}"/>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805425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BEF3E1-CC52-7B47-A7B6-9ED0F60A962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E600DEF2-08EA-6447-8F03-66AC78C2577F}"/>
              </a:ext>
            </a:extLst>
          </p:cNvPr>
          <p:cNvSpPr>
            <a:spLocks noGrp="1"/>
          </p:cNvSpPr>
          <p:nvPr>
            <p:ph sz="half" idx="1"/>
          </p:nvPr>
        </p:nvSpPr>
        <p:spPr>
          <a:xfrm>
            <a:off x="838200" y="1825625"/>
            <a:ext cx="5181600" cy="4351338"/>
          </a:xfrm>
        </p:spPr>
        <p:txBody>
          <a:bodyPr/>
          <a:lstStyle/>
          <a:p>
            <a:r>
              <a:rPr lang="pt-BR"/>
              <a:t>Editar estilos de texto Mestre
Segundo nível
Terceiro nível
Quarto nível
Quinto nível</a:t>
            </a:r>
          </a:p>
        </p:txBody>
      </p:sp>
      <p:sp>
        <p:nvSpPr>
          <p:cNvPr id="4" name="Espaço Reservado para Conteúdo 3">
            <a:extLst>
              <a:ext uri="{FF2B5EF4-FFF2-40B4-BE49-F238E27FC236}">
                <a16:creationId xmlns:a16="http://schemas.microsoft.com/office/drawing/2014/main" id="{553F462F-61DC-474E-BDC2-9FFB9AF4C99D}"/>
              </a:ext>
            </a:extLst>
          </p:cNvPr>
          <p:cNvSpPr>
            <a:spLocks noGrp="1"/>
          </p:cNvSpPr>
          <p:nvPr>
            <p:ph sz="half" idx="2"/>
          </p:nvPr>
        </p:nvSpPr>
        <p:spPr>
          <a:xfrm>
            <a:off x="6172200" y="1825625"/>
            <a:ext cx="5181600" cy="4351338"/>
          </a:xfrm>
        </p:spPr>
        <p:txBody>
          <a:bodyPr/>
          <a:lstStyle/>
          <a:p>
            <a:r>
              <a:rPr lang="pt-BR"/>
              <a:t>Editar estilos de texto Mestre
Segundo nível
Terceiro nível
Quarto nível
Quinto nível</a:t>
            </a:r>
          </a:p>
        </p:txBody>
      </p:sp>
      <p:sp>
        <p:nvSpPr>
          <p:cNvPr id="5" name="Espaço Reservado para Data 4">
            <a:extLst>
              <a:ext uri="{FF2B5EF4-FFF2-40B4-BE49-F238E27FC236}">
                <a16:creationId xmlns:a16="http://schemas.microsoft.com/office/drawing/2014/main" id="{D8540B11-D0E7-2541-90F1-B32E448986C1}"/>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6" name="Espaço Reservado para Rodapé 5">
            <a:extLst>
              <a:ext uri="{FF2B5EF4-FFF2-40B4-BE49-F238E27FC236}">
                <a16:creationId xmlns:a16="http://schemas.microsoft.com/office/drawing/2014/main" id="{BAB7D59B-FCA7-D84E-A008-43DF2BD89373}"/>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10238185-5400-0A4E-B0C9-C2323D009A04}"/>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3274081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DCAF70-D6CE-EA4C-9595-2F85AF191E0B}"/>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40F7189B-779D-404A-9B44-F3EA1DA483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pt-BR"/>
              <a:t>Editar estilos de texto Mestre
Segundo nível
Terceiro nível
Quarto nível
Quinto nível</a:t>
            </a:r>
          </a:p>
        </p:txBody>
      </p:sp>
      <p:sp>
        <p:nvSpPr>
          <p:cNvPr id="4" name="Espaço Reservado para Conteúdo 3">
            <a:extLst>
              <a:ext uri="{FF2B5EF4-FFF2-40B4-BE49-F238E27FC236}">
                <a16:creationId xmlns:a16="http://schemas.microsoft.com/office/drawing/2014/main" id="{6833CF1C-D617-224B-963B-B99E94D21DAA}"/>
              </a:ext>
            </a:extLst>
          </p:cNvPr>
          <p:cNvSpPr>
            <a:spLocks noGrp="1"/>
          </p:cNvSpPr>
          <p:nvPr>
            <p:ph sz="half" idx="2"/>
          </p:nvPr>
        </p:nvSpPr>
        <p:spPr>
          <a:xfrm>
            <a:off x="839788" y="2505075"/>
            <a:ext cx="5157787" cy="3684588"/>
          </a:xfrm>
        </p:spPr>
        <p:txBody>
          <a:bodyPr/>
          <a:lstStyle/>
          <a:p>
            <a:r>
              <a:rPr lang="pt-BR"/>
              <a:t>Editar estilos de texto Mestre
Segundo nível
Terceiro nível
Quarto nível
Quinto nível</a:t>
            </a:r>
          </a:p>
        </p:txBody>
      </p:sp>
      <p:sp>
        <p:nvSpPr>
          <p:cNvPr id="5" name="Espaço Reservado para Texto 4">
            <a:extLst>
              <a:ext uri="{FF2B5EF4-FFF2-40B4-BE49-F238E27FC236}">
                <a16:creationId xmlns:a16="http://schemas.microsoft.com/office/drawing/2014/main" id="{CEBCC626-264F-9748-B4BA-CA8EE21FD4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pt-BR"/>
              <a:t>Editar estilos de texto Mestre
Segundo nível
Terceiro nível
Quarto nível
Quinto nível</a:t>
            </a:r>
          </a:p>
        </p:txBody>
      </p:sp>
      <p:sp>
        <p:nvSpPr>
          <p:cNvPr id="6" name="Espaço Reservado para Conteúdo 5">
            <a:extLst>
              <a:ext uri="{FF2B5EF4-FFF2-40B4-BE49-F238E27FC236}">
                <a16:creationId xmlns:a16="http://schemas.microsoft.com/office/drawing/2014/main" id="{BFDD80A0-239F-5D4C-8E8A-B4E867CFF509}"/>
              </a:ext>
            </a:extLst>
          </p:cNvPr>
          <p:cNvSpPr>
            <a:spLocks noGrp="1"/>
          </p:cNvSpPr>
          <p:nvPr>
            <p:ph sz="quarter" idx="4"/>
          </p:nvPr>
        </p:nvSpPr>
        <p:spPr>
          <a:xfrm>
            <a:off x="6172200" y="2505075"/>
            <a:ext cx="5183188" cy="3684588"/>
          </a:xfrm>
        </p:spPr>
        <p:txBody>
          <a:bodyPr/>
          <a:lstStyle/>
          <a:p>
            <a:r>
              <a:rPr lang="pt-BR"/>
              <a:t>Editar estilos de texto Mestre
Segundo nível
Terceiro nível
Quarto nível
Quinto nível</a:t>
            </a:r>
          </a:p>
        </p:txBody>
      </p:sp>
      <p:sp>
        <p:nvSpPr>
          <p:cNvPr id="7" name="Espaço Reservado para Data 6">
            <a:extLst>
              <a:ext uri="{FF2B5EF4-FFF2-40B4-BE49-F238E27FC236}">
                <a16:creationId xmlns:a16="http://schemas.microsoft.com/office/drawing/2014/main" id="{684C86A2-5AA2-6846-B833-2F15F410A0BF}"/>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8" name="Espaço Reservado para Rodapé 7">
            <a:extLst>
              <a:ext uri="{FF2B5EF4-FFF2-40B4-BE49-F238E27FC236}">
                <a16:creationId xmlns:a16="http://schemas.microsoft.com/office/drawing/2014/main" id="{040C8B53-EB36-134F-A2F1-BF6590CBEBBB}"/>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0AB77C56-7263-1042-9652-7D1E440D963B}"/>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2687136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66D0AD-D0D9-5B40-B500-4757726097E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76C6E4D2-BF11-CC46-8517-C390F710845A}"/>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4" name="Espaço Reservado para Rodapé 3">
            <a:extLst>
              <a:ext uri="{FF2B5EF4-FFF2-40B4-BE49-F238E27FC236}">
                <a16:creationId xmlns:a16="http://schemas.microsoft.com/office/drawing/2014/main" id="{1DD6C950-FCA9-CA4C-AFBB-2942B0A41186}"/>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0B790842-EC12-7B4A-9C1D-FE68A8EF7C43}"/>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3698626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99DD6427-0E54-7D4C-A071-D3E36C96E8F3}"/>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3" name="Espaço Reservado para Rodapé 2">
            <a:extLst>
              <a:ext uri="{FF2B5EF4-FFF2-40B4-BE49-F238E27FC236}">
                <a16:creationId xmlns:a16="http://schemas.microsoft.com/office/drawing/2014/main" id="{34B387BF-2065-8744-8611-8B29B3536A22}"/>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C06F5B22-D4FE-0348-94D3-73648A7B6856}"/>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1472791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50FD2E-66F4-694D-AD48-980C48B4B7AD}"/>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E1AC3F65-6B6A-FB4B-817D-443F5B0D24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pt-BR"/>
              <a:t>Editar estilos de texto Mestre
Segundo nível
Terceiro nível
Quarto nível
Quinto nível</a:t>
            </a:r>
          </a:p>
        </p:txBody>
      </p:sp>
      <p:sp>
        <p:nvSpPr>
          <p:cNvPr id="4" name="Espaço Reservado para Texto 3">
            <a:extLst>
              <a:ext uri="{FF2B5EF4-FFF2-40B4-BE49-F238E27FC236}">
                <a16:creationId xmlns:a16="http://schemas.microsoft.com/office/drawing/2014/main" id="{BEBFD496-39DA-B44C-B992-FDB728DC8F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pt-BR"/>
              <a:t>Editar estilos de texto Mestre
Segundo nível
Terceiro nível
Quarto nível
Quinto nível</a:t>
            </a:r>
          </a:p>
        </p:txBody>
      </p:sp>
      <p:sp>
        <p:nvSpPr>
          <p:cNvPr id="5" name="Espaço Reservado para Data 4">
            <a:extLst>
              <a:ext uri="{FF2B5EF4-FFF2-40B4-BE49-F238E27FC236}">
                <a16:creationId xmlns:a16="http://schemas.microsoft.com/office/drawing/2014/main" id="{3782CFD1-7483-B844-90BE-C1F74EAC194B}"/>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6" name="Espaço Reservado para Rodapé 5">
            <a:extLst>
              <a:ext uri="{FF2B5EF4-FFF2-40B4-BE49-F238E27FC236}">
                <a16:creationId xmlns:a16="http://schemas.microsoft.com/office/drawing/2014/main" id="{2954D30A-B0C8-B747-A8A0-5F2B80209F33}"/>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1109DE8C-56E8-CF45-87AE-BF31A9CA5487}"/>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509730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FB1381-5CA7-9849-BA01-F166E0130521}"/>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6A1CB4E4-9E33-CA42-9E84-13639B5416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B0432347-5271-4E48-9B38-11F54B1099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pt-BR"/>
              <a:t>Editar estilos de texto Mestre
Segundo nível
Terceiro nível
Quarto nível
Quinto nível</a:t>
            </a:r>
          </a:p>
        </p:txBody>
      </p:sp>
      <p:sp>
        <p:nvSpPr>
          <p:cNvPr id="5" name="Espaço Reservado para Data 4">
            <a:extLst>
              <a:ext uri="{FF2B5EF4-FFF2-40B4-BE49-F238E27FC236}">
                <a16:creationId xmlns:a16="http://schemas.microsoft.com/office/drawing/2014/main" id="{D5384AD9-AACE-1247-BF76-19DF9A734905}"/>
              </a:ext>
            </a:extLst>
          </p:cNvPr>
          <p:cNvSpPr>
            <a:spLocks noGrp="1"/>
          </p:cNvSpPr>
          <p:nvPr>
            <p:ph type="dt" sz="half" idx="10"/>
          </p:nvPr>
        </p:nvSpPr>
        <p:spPr/>
        <p:txBody>
          <a:bodyPr/>
          <a:lstStyle/>
          <a:p>
            <a:fld id="{4E4290D4-B71A-491D-B50E-E425E0609829}" type="datetimeFigureOut">
              <a:rPr lang="pt-BR" smtClean="0"/>
              <a:t>25/06/2019</a:t>
            </a:fld>
            <a:endParaRPr lang="pt-BR"/>
          </a:p>
        </p:txBody>
      </p:sp>
      <p:sp>
        <p:nvSpPr>
          <p:cNvPr id="6" name="Espaço Reservado para Rodapé 5">
            <a:extLst>
              <a:ext uri="{FF2B5EF4-FFF2-40B4-BE49-F238E27FC236}">
                <a16:creationId xmlns:a16="http://schemas.microsoft.com/office/drawing/2014/main" id="{B2BF182D-FD5F-ED45-AD54-AE1BBEC765F1}"/>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55BDBDEB-86FA-654F-B87C-D9A8EECE6934}"/>
              </a:ext>
            </a:extLst>
          </p:cNvPr>
          <p:cNvSpPr>
            <a:spLocks noGrp="1"/>
          </p:cNvSpPr>
          <p:nvPr>
            <p:ph type="sldNum" sz="quarter" idx="12"/>
          </p:nvPr>
        </p:nvSpPr>
        <p:spPr/>
        <p:txBody>
          <a:bodyPr/>
          <a:lstStyle/>
          <a:p>
            <a:fld id="{1A92E8B7-16BA-4416-A1C1-7F1E7A09E19C}" type="slidenum">
              <a:rPr lang="pt-BR" smtClean="0"/>
              <a:t>‹nº›</a:t>
            </a:fld>
            <a:endParaRPr lang="pt-BR"/>
          </a:p>
        </p:txBody>
      </p:sp>
    </p:spTree>
    <p:extLst>
      <p:ext uri="{BB962C8B-B14F-4D97-AF65-F5344CB8AC3E}">
        <p14:creationId xmlns:p14="http://schemas.microsoft.com/office/powerpoint/2010/main" val="669680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AD21181A-BEBF-9346-9A7A-179BFB2EB8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2BF8439A-A77B-CB4A-8944-FCE79DC27A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pt-BR"/>
              <a:t>Editar estilos de texto Mestre
Segundo nível
Terceiro nível
Quarto nível
Quinto nível</a:t>
            </a:r>
          </a:p>
        </p:txBody>
      </p:sp>
      <p:sp>
        <p:nvSpPr>
          <p:cNvPr id="4" name="Espaço Reservado para Data 3">
            <a:extLst>
              <a:ext uri="{FF2B5EF4-FFF2-40B4-BE49-F238E27FC236}">
                <a16:creationId xmlns:a16="http://schemas.microsoft.com/office/drawing/2014/main" id="{E4427A6C-A37A-B843-8BF0-72FF138B7D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4290D4-B71A-491D-B50E-E425E0609829}" type="datetimeFigureOut">
              <a:rPr lang="pt-BR" smtClean="0"/>
              <a:t>25/06/2019</a:t>
            </a:fld>
            <a:endParaRPr lang="pt-BR"/>
          </a:p>
        </p:txBody>
      </p:sp>
      <p:sp>
        <p:nvSpPr>
          <p:cNvPr id="5" name="Espaço Reservado para Rodapé 4">
            <a:extLst>
              <a:ext uri="{FF2B5EF4-FFF2-40B4-BE49-F238E27FC236}">
                <a16:creationId xmlns:a16="http://schemas.microsoft.com/office/drawing/2014/main" id="{6F3C9CC4-8C9C-F343-A3E1-615C064FC7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5B6672E6-33ED-2446-86E9-04716F98E0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2E8B7-16BA-4416-A1C1-7F1E7A09E19C}" type="slidenum">
              <a:rPr lang="pt-BR" smtClean="0"/>
              <a:t>‹nº›</a:t>
            </a:fld>
            <a:endParaRPr lang="pt-BR"/>
          </a:p>
        </p:txBody>
      </p:sp>
    </p:spTree>
    <p:extLst>
      <p:ext uri="{BB962C8B-B14F-4D97-AF65-F5344CB8AC3E}">
        <p14:creationId xmlns:p14="http://schemas.microsoft.com/office/powerpoint/2010/main" val="384848612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google.com/url?sa=t&amp;rct=j&amp;q=&amp;esrc=s&amp;source=web&amp;cd=3&amp;ved=2ahUKEwi9zL-hzb_iAhURHbkGHVj5DmsQFjACegQIABAC&amp;url=http://remne.metodista.org.br/download/33/Jesuseodiscipulado.pdf&amp;usg=AOvVaw0sGb2HJYB-GXMVYWj-3Okf"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07C0FA85-A3CE-AA45-B140-615443EA84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877002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07368" y="404664"/>
            <a:ext cx="11208568" cy="5877272"/>
          </a:xfrm>
        </p:spPr>
        <p:txBody>
          <a:bodyPr>
            <a:normAutofit/>
          </a:bodyPr>
          <a:lstStyle/>
          <a:p>
            <a:r>
              <a:rPr lang="pt-BR" sz="4800" dirty="0">
                <a:solidFill>
                  <a:schemeClr val="bg1"/>
                </a:solidFill>
                <a:latin typeface="Myriad Pro" panose="020B0503030403020204" pitchFamily="34" charset="0"/>
              </a:rPr>
              <a:t>O homem é o </a:t>
            </a:r>
            <a:r>
              <a:rPr lang="pt-BR" sz="4800" dirty="0">
                <a:solidFill>
                  <a:srgbClr val="FFFF00"/>
                </a:solidFill>
                <a:latin typeface="Myriad Pro" panose="020B0503030403020204" pitchFamily="34" charset="0"/>
              </a:rPr>
              <a:t>único ser </a:t>
            </a:r>
            <a:r>
              <a:rPr lang="pt-BR" sz="4800" dirty="0">
                <a:solidFill>
                  <a:schemeClr val="bg1"/>
                </a:solidFill>
                <a:latin typeface="Myriad Pro" panose="020B0503030403020204" pitchFamily="34" charset="0"/>
              </a:rPr>
              <a:t>criado com corpo, alma e espírito. </a:t>
            </a:r>
            <a:br>
              <a:rPr lang="pt-BR" sz="4800" dirty="0">
                <a:solidFill>
                  <a:schemeClr val="bg1"/>
                </a:solidFill>
                <a:latin typeface="Myriad Pro" panose="020B0503030403020204" pitchFamily="34" charset="0"/>
              </a:rPr>
            </a:br>
            <a:br>
              <a:rPr lang="pt-BR" sz="4800" dirty="0">
                <a:solidFill>
                  <a:schemeClr val="bg1"/>
                </a:solidFill>
                <a:latin typeface="Myriad Pro" panose="020B0503030403020204" pitchFamily="34" charset="0"/>
              </a:rPr>
            </a:br>
            <a:r>
              <a:rPr lang="pt-BR" sz="4800" dirty="0">
                <a:solidFill>
                  <a:srgbClr val="FFFF00"/>
                </a:solidFill>
                <a:latin typeface="Myriad Pro" panose="020B0503030403020204" pitchFamily="34" charset="0"/>
              </a:rPr>
              <a:t>Nenhuma</a:t>
            </a:r>
            <a:r>
              <a:rPr lang="pt-BR" sz="4800" dirty="0">
                <a:solidFill>
                  <a:schemeClr val="bg1"/>
                </a:solidFill>
                <a:latin typeface="Myriad Pro" panose="020B0503030403020204" pitchFamily="34" charset="0"/>
              </a:rPr>
              <a:t> das demais criações tem características de semelhança com Deus. </a:t>
            </a:r>
          </a:p>
        </p:txBody>
      </p:sp>
      <p:pic>
        <p:nvPicPr>
          <p:cNvPr id="3" name="Imagem 2">
            <a:extLst>
              <a:ext uri="{FF2B5EF4-FFF2-40B4-BE49-F238E27FC236}">
                <a16:creationId xmlns:a16="http://schemas.microsoft.com/office/drawing/2014/main" id="{F2F13E27-34EF-DB42-84E8-CF960FA2FC32}"/>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4714009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335360" y="1340768"/>
            <a:ext cx="11521280" cy="4176464"/>
          </a:xfrm>
        </p:spPr>
        <p:txBody>
          <a:bodyPr>
            <a:normAutofit/>
          </a:bodyPr>
          <a:lstStyle/>
          <a:p>
            <a:r>
              <a:rPr lang="pt-BR" sz="5400" dirty="0">
                <a:solidFill>
                  <a:schemeClr val="bg1"/>
                </a:solidFill>
                <a:latin typeface="Myriad Pro" panose="020B0503030403020204" pitchFamily="34" charset="0"/>
              </a:rPr>
              <a:t>Essas características lhe foram atribuídas pelo “sopro do fôlego de vida” que </a:t>
            </a:r>
            <a:r>
              <a:rPr lang="pt-BR" sz="5400" dirty="0">
                <a:solidFill>
                  <a:srgbClr val="FFFF00"/>
                </a:solidFill>
                <a:latin typeface="Myriad Pro" panose="020B0503030403020204" pitchFamily="34" charset="0"/>
              </a:rPr>
              <a:t>só o homem recebeu</a:t>
            </a:r>
          </a:p>
        </p:txBody>
      </p:sp>
      <p:pic>
        <p:nvPicPr>
          <p:cNvPr id="3" name="Imagem 2">
            <a:extLst>
              <a:ext uri="{FF2B5EF4-FFF2-40B4-BE49-F238E27FC236}">
                <a16:creationId xmlns:a16="http://schemas.microsoft.com/office/drawing/2014/main" id="{601D4F99-D4FE-5243-A958-5D2EFE8E4313}"/>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7561647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07368" y="476672"/>
            <a:ext cx="11521280" cy="6048672"/>
          </a:xfrm>
        </p:spPr>
        <p:txBody>
          <a:bodyPr>
            <a:normAutofit/>
          </a:bodyPr>
          <a:lstStyle/>
          <a:p>
            <a:r>
              <a:rPr lang="pt-BR" sz="4800" dirty="0">
                <a:solidFill>
                  <a:schemeClr val="bg1"/>
                </a:solidFill>
                <a:latin typeface="Myriad Pro" panose="020B0503030403020204" pitchFamily="34" charset="0"/>
              </a:rPr>
              <a:t>Com esse sopro, surgiu um ser com corpo, alma e espírito recebendo a vida propriamente dita, </a:t>
            </a:r>
            <a:r>
              <a:rPr lang="pt-BR" sz="4800" dirty="0">
                <a:solidFill>
                  <a:srgbClr val="FFFF00"/>
                </a:solidFill>
                <a:latin typeface="Myriad Pro" panose="020B0503030403020204" pitchFamily="34" charset="0"/>
              </a:rPr>
              <a:t>a inteligência, </a:t>
            </a:r>
            <a:br>
              <a:rPr lang="pt-BR" sz="4800" dirty="0">
                <a:solidFill>
                  <a:schemeClr val="bg1"/>
                </a:solidFill>
                <a:latin typeface="Myriad Pro" panose="020B0503030403020204" pitchFamily="34" charset="0"/>
              </a:rPr>
            </a:br>
            <a:r>
              <a:rPr lang="pt-BR" sz="4800" dirty="0">
                <a:solidFill>
                  <a:srgbClr val="FFFF00"/>
                </a:solidFill>
                <a:latin typeface="Myriad Pro" panose="020B0503030403020204" pitchFamily="34" charset="0"/>
              </a:rPr>
              <a:t>o</a:t>
            </a:r>
            <a:r>
              <a:rPr lang="pt-BR" sz="4800" dirty="0">
                <a:solidFill>
                  <a:schemeClr val="bg1"/>
                </a:solidFill>
                <a:latin typeface="Myriad Pro" panose="020B0503030403020204" pitchFamily="34" charset="0"/>
              </a:rPr>
              <a:t> </a:t>
            </a:r>
            <a:r>
              <a:rPr lang="pt-BR" sz="4800" dirty="0">
                <a:solidFill>
                  <a:srgbClr val="FFFF00"/>
                </a:solidFill>
                <a:latin typeface="Myriad Pro" panose="020B0503030403020204" pitchFamily="34" charset="0"/>
              </a:rPr>
              <a:t>caráter e a sabedoria.</a:t>
            </a:r>
          </a:p>
        </p:txBody>
      </p:sp>
      <p:pic>
        <p:nvPicPr>
          <p:cNvPr id="3" name="Imagem 2">
            <a:extLst>
              <a:ext uri="{FF2B5EF4-FFF2-40B4-BE49-F238E27FC236}">
                <a16:creationId xmlns:a16="http://schemas.microsoft.com/office/drawing/2014/main" id="{618F991A-9047-3C41-88EC-A09A274B84B5}"/>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9546954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695400" y="692696"/>
            <a:ext cx="10801200" cy="5400600"/>
          </a:xfrm>
        </p:spPr>
        <p:txBody>
          <a:bodyPr>
            <a:normAutofit/>
          </a:bodyPr>
          <a:lstStyle/>
          <a:p>
            <a:pPr algn="just"/>
            <a:r>
              <a:rPr lang="pt-BR" sz="4800" dirty="0">
                <a:solidFill>
                  <a:schemeClr val="bg1"/>
                </a:solidFill>
                <a:latin typeface="Myriad Pro" panose="020B0503030403020204" pitchFamily="34" charset="0"/>
              </a:rPr>
              <a:t>E Deus tinha tanta comunhão com </a:t>
            </a:r>
            <a:br>
              <a:rPr lang="pt-BR" sz="4800" dirty="0">
                <a:solidFill>
                  <a:schemeClr val="bg1"/>
                </a:solidFill>
                <a:latin typeface="Myriad Pro" panose="020B0503030403020204" pitchFamily="34" charset="0"/>
              </a:rPr>
            </a:br>
            <a:r>
              <a:rPr lang="pt-BR" sz="4800" dirty="0">
                <a:solidFill>
                  <a:schemeClr val="bg1"/>
                </a:solidFill>
                <a:latin typeface="Myriad Pro" panose="020B0503030403020204" pitchFamily="34" charset="0"/>
              </a:rPr>
              <a:t>o homem que fazia questão de estar com ele toda a viração do dia. </a:t>
            </a:r>
            <a:br>
              <a:rPr lang="pt-BR" sz="4800" dirty="0">
                <a:solidFill>
                  <a:schemeClr val="bg1"/>
                </a:solidFill>
                <a:latin typeface="Myriad Pro" panose="020B0503030403020204" pitchFamily="34" charset="0"/>
              </a:rPr>
            </a:br>
            <a:r>
              <a:rPr lang="pt-BR" sz="4800" dirty="0">
                <a:solidFill>
                  <a:schemeClr val="bg1"/>
                </a:solidFill>
                <a:latin typeface="Myriad Pro" panose="020B0503030403020204" pitchFamily="34" charset="0"/>
              </a:rPr>
              <a:t>Este foi o primeiro sinal de </a:t>
            </a:r>
            <a:r>
              <a:rPr lang="pt-BR" sz="4800" u="sng" dirty="0">
                <a:solidFill>
                  <a:srgbClr val="FFFF00"/>
                </a:solidFill>
                <a:latin typeface="Myriad Pro" panose="020B0503030403020204" pitchFamily="34" charset="0"/>
              </a:rPr>
              <a:t>relacionamento.</a:t>
            </a:r>
            <a:r>
              <a:rPr lang="pt-BR" sz="4800" dirty="0">
                <a:solidFill>
                  <a:schemeClr val="bg1"/>
                </a:solidFill>
                <a:latin typeface="Myriad Pro" panose="020B0503030403020204" pitchFamily="34" charset="0"/>
              </a:rPr>
              <a:t> </a:t>
            </a:r>
          </a:p>
        </p:txBody>
      </p:sp>
      <p:pic>
        <p:nvPicPr>
          <p:cNvPr id="4" name="Imagem 3">
            <a:extLst>
              <a:ext uri="{FF2B5EF4-FFF2-40B4-BE49-F238E27FC236}">
                <a16:creationId xmlns:a16="http://schemas.microsoft.com/office/drawing/2014/main" id="{A73AD801-AA47-E541-8E90-7816FCC492B0}"/>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4161209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1E1230EC-7007-204B-82CF-7E5E03FB1B11}"/>
              </a:ext>
            </a:extLst>
          </p:cNvPr>
          <p:cNvSpPr txBox="1">
            <a:spLocks/>
          </p:cNvSpPr>
          <p:nvPr/>
        </p:nvSpPr>
        <p:spPr>
          <a:xfrm>
            <a:off x="1703512" y="2420888"/>
            <a:ext cx="8568952" cy="1935088"/>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7200" b="1">
                <a:solidFill>
                  <a:schemeClr val="bg1"/>
                </a:solidFill>
                <a:latin typeface="Myriad Pro" panose="020B0503030403020204" pitchFamily="34" charset="0"/>
              </a:rPr>
              <a:t>OS ATOS DE JESUS</a:t>
            </a:r>
            <a:endParaRPr lang="pt-BR" sz="7200" b="1" dirty="0">
              <a:solidFill>
                <a:schemeClr val="bg1"/>
              </a:solidFill>
              <a:latin typeface="Myriad Pro" panose="020B0503030403020204" pitchFamily="34" charset="0"/>
            </a:endParaRPr>
          </a:p>
        </p:txBody>
      </p:sp>
      <p:pic>
        <p:nvPicPr>
          <p:cNvPr id="5" name="Imagem 4">
            <a:extLst>
              <a:ext uri="{FF2B5EF4-FFF2-40B4-BE49-F238E27FC236}">
                <a16:creationId xmlns:a16="http://schemas.microsoft.com/office/drawing/2014/main" id="{A8E4318E-B3FB-BA4E-BF7D-EB704B15AB56}"/>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5518155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62E80EEE-E6FF-F14B-B0F7-ABE30617EEC7}"/>
              </a:ext>
            </a:extLst>
          </p:cNvPr>
          <p:cNvSpPr txBox="1">
            <a:spLocks/>
          </p:cNvSpPr>
          <p:nvPr/>
        </p:nvSpPr>
        <p:spPr>
          <a:xfrm>
            <a:off x="479376" y="620688"/>
            <a:ext cx="11089232" cy="583264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t-BR" dirty="0">
                <a:solidFill>
                  <a:schemeClr val="bg1"/>
                </a:solidFill>
                <a:latin typeface="Myriad Pro" panose="020B0503030403020204" pitchFamily="34" charset="0"/>
              </a:rPr>
              <a:t>João 3:16 “</a:t>
            </a:r>
            <a:r>
              <a:rPr lang="pt-BR" i="1" dirty="0">
                <a:solidFill>
                  <a:schemeClr val="bg1"/>
                </a:solidFill>
                <a:latin typeface="Myriad Pro" panose="020B0503030403020204" pitchFamily="34" charset="0"/>
              </a:rPr>
              <a:t>Porque Deus amou o mundo de tal maneira que </a:t>
            </a:r>
            <a:r>
              <a:rPr lang="pt-BR" i="1" dirty="0">
                <a:solidFill>
                  <a:srgbClr val="FFFF00"/>
                </a:solidFill>
                <a:latin typeface="Myriad Pro" panose="020B0503030403020204" pitchFamily="34" charset="0"/>
              </a:rPr>
              <a:t>deu o seu Filho unigênito, </a:t>
            </a:r>
            <a:r>
              <a:rPr lang="pt-BR" i="1" dirty="0">
                <a:solidFill>
                  <a:schemeClr val="bg1"/>
                </a:solidFill>
                <a:latin typeface="Myriad Pro" panose="020B0503030403020204" pitchFamily="34" charset="0"/>
              </a:rPr>
              <a:t>para que todo aquele que nele crê não pereça, mas tenha a </a:t>
            </a:r>
            <a:r>
              <a:rPr lang="pt-BR" i="1" dirty="0">
                <a:solidFill>
                  <a:srgbClr val="FFFF00"/>
                </a:solidFill>
                <a:latin typeface="Myriad Pro" panose="020B0503030403020204" pitchFamily="34" charset="0"/>
              </a:rPr>
              <a:t>vida eterna</a:t>
            </a:r>
            <a:r>
              <a:rPr lang="pt-BR" dirty="0">
                <a:solidFill>
                  <a:schemeClr val="bg1"/>
                </a:solidFill>
                <a:latin typeface="Myriad Pro" panose="020B0503030403020204" pitchFamily="34" charset="0"/>
              </a:rPr>
              <a:t>.”(KJA)</a:t>
            </a:r>
          </a:p>
        </p:txBody>
      </p:sp>
      <p:pic>
        <p:nvPicPr>
          <p:cNvPr id="5" name="Imagem 4">
            <a:extLst>
              <a:ext uri="{FF2B5EF4-FFF2-40B4-BE49-F238E27FC236}">
                <a16:creationId xmlns:a16="http://schemas.microsoft.com/office/drawing/2014/main" id="{843B01EC-BE46-0145-9374-422C705E868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977919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323E92F3-3C5E-934B-84F2-AEA62E71EEFB}"/>
              </a:ext>
            </a:extLst>
          </p:cNvPr>
          <p:cNvSpPr>
            <a:spLocks noGrp="1"/>
          </p:cNvSpPr>
          <p:nvPr>
            <p:ph type="title"/>
          </p:nvPr>
        </p:nvSpPr>
        <p:spPr>
          <a:xfrm>
            <a:off x="767408" y="476672"/>
            <a:ext cx="10729192" cy="5904656"/>
          </a:xfrm>
        </p:spPr>
        <p:txBody>
          <a:bodyPr>
            <a:normAutofit/>
          </a:bodyPr>
          <a:lstStyle/>
          <a:p>
            <a:pPr algn="just"/>
            <a:r>
              <a:rPr lang="pt-BR" sz="5000" dirty="0">
                <a:solidFill>
                  <a:srgbClr val="FFFF00"/>
                </a:solidFill>
                <a:latin typeface="Myriad Pro" panose="020B0503030403020204" pitchFamily="34" charset="0"/>
              </a:rPr>
              <a:t>Jesus</a:t>
            </a:r>
            <a:r>
              <a:rPr lang="pt-BR" sz="5000" dirty="0">
                <a:solidFill>
                  <a:schemeClr val="bg1"/>
                </a:solidFill>
                <a:latin typeface="Myriad Pro" panose="020B0503030403020204" pitchFamily="34" charset="0"/>
              </a:rPr>
              <a:t>, com doze  anos de idade, fica no templo assentado no meio dos doutores, ouvindo-os, e interrogando-os.</a:t>
            </a:r>
          </a:p>
        </p:txBody>
      </p:sp>
      <p:pic>
        <p:nvPicPr>
          <p:cNvPr id="5" name="Imagem 4">
            <a:extLst>
              <a:ext uri="{FF2B5EF4-FFF2-40B4-BE49-F238E27FC236}">
                <a16:creationId xmlns:a16="http://schemas.microsoft.com/office/drawing/2014/main" id="{086078A7-A6D1-544A-A650-5EBF39C6D562}"/>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7702555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3C0E4AF-6410-6743-96C2-1CD43C16558D}"/>
              </a:ext>
            </a:extLst>
          </p:cNvPr>
          <p:cNvSpPr txBox="1">
            <a:spLocks/>
          </p:cNvSpPr>
          <p:nvPr/>
        </p:nvSpPr>
        <p:spPr>
          <a:xfrm>
            <a:off x="911424" y="2060848"/>
            <a:ext cx="11017224" cy="2727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5400" b="1" dirty="0">
                <a:solidFill>
                  <a:schemeClr val="bg1"/>
                </a:solidFill>
                <a:latin typeface="Myriad Pro" panose="020B0503030403020204" pitchFamily="34" charset="0"/>
              </a:rPr>
              <a:t>A primeira qualidade de Jesus:</a:t>
            </a:r>
          </a:p>
        </p:txBody>
      </p:sp>
      <p:pic>
        <p:nvPicPr>
          <p:cNvPr id="5" name="Imagem 4">
            <a:extLst>
              <a:ext uri="{FF2B5EF4-FFF2-40B4-BE49-F238E27FC236}">
                <a16:creationId xmlns:a16="http://schemas.microsoft.com/office/drawing/2014/main" id="{7D93538D-6AA7-A744-8C22-070E688C656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252195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71DAD474-F8D3-8641-9B0F-BC9833C3FD8F}"/>
              </a:ext>
            </a:extLst>
          </p:cNvPr>
          <p:cNvSpPr txBox="1">
            <a:spLocks/>
          </p:cNvSpPr>
          <p:nvPr/>
        </p:nvSpPr>
        <p:spPr>
          <a:xfrm>
            <a:off x="1199456" y="1340768"/>
            <a:ext cx="9721080" cy="410445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t-BR" sz="4800" dirty="0">
                <a:solidFill>
                  <a:srgbClr val="FFFF00"/>
                </a:solidFill>
                <a:latin typeface="Myriad Pro" panose="020B0503030403020204" pitchFamily="34" charset="0"/>
              </a:rPr>
              <a:t>Interesse na Sua missão, no conhecimento das escrituras, bem como, sua responsabilidade por ela, </a:t>
            </a:r>
            <a:r>
              <a:rPr lang="pt-BR" sz="4800" dirty="0">
                <a:solidFill>
                  <a:schemeClr val="bg1"/>
                </a:solidFill>
                <a:latin typeface="Myriad Pro" panose="020B0503030403020204" pitchFamily="34" charset="0"/>
              </a:rPr>
              <a:t>conforme vemos em ...</a:t>
            </a:r>
          </a:p>
        </p:txBody>
      </p:sp>
      <p:pic>
        <p:nvPicPr>
          <p:cNvPr id="5" name="Imagem 4">
            <a:extLst>
              <a:ext uri="{FF2B5EF4-FFF2-40B4-BE49-F238E27FC236}">
                <a16:creationId xmlns:a16="http://schemas.microsoft.com/office/drawing/2014/main" id="{9535B502-AC51-644D-9654-0FA275284B6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9417983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71DAD474-F8D3-8641-9B0F-BC9833C3FD8F}"/>
              </a:ext>
            </a:extLst>
          </p:cNvPr>
          <p:cNvSpPr txBox="1">
            <a:spLocks/>
          </p:cNvSpPr>
          <p:nvPr/>
        </p:nvSpPr>
        <p:spPr>
          <a:xfrm>
            <a:off x="911424" y="1340768"/>
            <a:ext cx="10441160" cy="410445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pt-BR" sz="4800" i="1" dirty="0">
                <a:solidFill>
                  <a:schemeClr val="bg1"/>
                </a:solidFill>
              </a:rPr>
              <a:t>Lucas 2:52 “E crescia Jesus em sabedoria, e em estatura, e em graça para com Deus e os homens,”</a:t>
            </a:r>
            <a:endParaRPr lang="pt-BR" sz="4800" dirty="0">
              <a:solidFill>
                <a:schemeClr val="bg1"/>
              </a:solidFill>
              <a:latin typeface="Myriad Pro" panose="020B0503030403020204" pitchFamily="34" charset="0"/>
            </a:endParaRPr>
          </a:p>
        </p:txBody>
      </p:sp>
      <p:pic>
        <p:nvPicPr>
          <p:cNvPr id="5" name="Imagem 4">
            <a:extLst>
              <a:ext uri="{FF2B5EF4-FFF2-40B4-BE49-F238E27FC236}">
                <a16:creationId xmlns:a16="http://schemas.microsoft.com/office/drawing/2014/main" id="{9535B502-AC51-644D-9654-0FA275284B6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0981732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0" y="0"/>
            <a:ext cx="4572000" cy="6858000"/>
          </a:xfrm>
          <a:prstGeom prst="rect">
            <a:avLst/>
          </a:prstGeom>
        </p:spPr>
      </p:pic>
    </p:spTree>
    <p:extLst>
      <p:ext uri="{BB962C8B-B14F-4D97-AF65-F5344CB8AC3E}">
        <p14:creationId xmlns:p14="http://schemas.microsoft.com/office/powerpoint/2010/main" val="23985083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07368" y="2276872"/>
            <a:ext cx="11377264" cy="2232248"/>
          </a:xfrm>
        </p:spPr>
        <p:txBody>
          <a:bodyPr>
            <a:normAutofit/>
          </a:bodyPr>
          <a:lstStyle/>
          <a:p>
            <a:pPr algn="ctr"/>
            <a:r>
              <a:rPr lang="pt-BR" sz="4800" b="1" dirty="0">
                <a:solidFill>
                  <a:schemeClr val="bg1"/>
                </a:solidFill>
                <a:latin typeface="Myriad Pro" panose="020B0503030403020204" pitchFamily="34" charset="0"/>
              </a:rPr>
              <a:t>QUAL É A VONTADE DE</a:t>
            </a:r>
            <a:br>
              <a:rPr lang="pt-BR" sz="4800" b="1" dirty="0">
                <a:solidFill>
                  <a:schemeClr val="bg1"/>
                </a:solidFill>
                <a:latin typeface="Myriad Pro" panose="020B0503030403020204" pitchFamily="34" charset="0"/>
              </a:rPr>
            </a:br>
            <a:r>
              <a:rPr lang="pt-BR" sz="4800" b="1" dirty="0">
                <a:solidFill>
                  <a:schemeClr val="bg1"/>
                </a:solidFill>
                <a:latin typeface="Myriad Pro" panose="020B0503030403020204" pitchFamily="34" charset="0"/>
              </a:rPr>
              <a:t>DEUS PARA O MUNDO?</a:t>
            </a:r>
          </a:p>
        </p:txBody>
      </p:sp>
      <p:pic>
        <p:nvPicPr>
          <p:cNvPr id="4" name="Imagem 3">
            <a:extLst>
              <a:ext uri="{FF2B5EF4-FFF2-40B4-BE49-F238E27FC236}">
                <a16:creationId xmlns:a16="http://schemas.microsoft.com/office/drawing/2014/main" id="{9EE8C9AA-5EF1-A84E-BBAA-AF0AFCEF203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41915026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191344" y="692696"/>
            <a:ext cx="11809312" cy="5760640"/>
          </a:xfrm>
        </p:spPr>
        <p:txBody>
          <a:bodyPr>
            <a:normAutofit/>
          </a:bodyPr>
          <a:lstStyle/>
          <a:p>
            <a:pPr algn="ctr"/>
            <a:r>
              <a:rPr lang="pt-BR" sz="4800" dirty="0">
                <a:solidFill>
                  <a:schemeClr val="bg1"/>
                </a:solidFill>
                <a:latin typeface="Myriad Pro" panose="020B0503030403020204" pitchFamily="34" charset="0"/>
              </a:rPr>
              <a:t>Ezequiel 33:11 ...</a:t>
            </a:r>
            <a:r>
              <a:rPr lang="pt-BR" sz="4800" i="1" dirty="0">
                <a:solidFill>
                  <a:schemeClr val="bg1"/>
                </a:solidFill>
                <a:latin typeface="Myriad Pro" panose="020B0503030403020204" pitchFamily="34" charset="0"/>
              </a:rPr>
              <a:t>não tenho qualquer prazer na morte do incrédulo, mas sim a minha alegria está em que o ímpio venha a ser convertido, se desvie do seu mau caminho e viva!</a:t>
            </a:r>
            <a:r>
              <a:rPr lang="pt-BR" sz="4800" dirty="0">
                <a:solidFill>
                  <a:schemeClr val="bg1"/>
                </a:solidFill>
                <a:latin typeface="Myriad Pro" panose="020B0503030403020204" pitchFamily="34" charset="0"/>
              </a:rPr>
              <a:t>...(KJA)</a:t>
            </a:r>
          </a:p>
        </p:txBody>
      </p:sp>
      <p:pic>
        <p:nvPicPr>
          <p:cNvPr id="4" name="Imagem 3">
            <a:extLst>
              <a:ext uri="{FF2B5EF4-FFF2-40B4-BE49-F238E27FC236}">
                <a16:creationId xmlns:a16="http://schemas.microsoft.com/office/drawing/2014/main" id="{A76B21EA-DEEA-8449-A663-2AFB9CEA2A40}"/>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9416082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2">
            <a:extLst>
              <a:ext uri="{FF2B5EF4-FFF2-40B4-BE49-F238E27FC236}">
                <a16:creationId xmlns:a16="http://schemas.microsoft.com/office/drawing/2014/main" id="{8CE3FA0A-863B-2F4A-9803-755FEF3C5129}"/>
              </a:ext>
            </a:extLst>
          </p:cNvPr>
          <p:cNvSpPr txBox="1">
            <a:spLocks/>
          </p:cNvSpPr>
          <p:nvPr/>
        </p:nvSpPr>
        <p:spPr>
          <a:xfrm>
            <a:off x="407368" y="1556792"/>
            <a:ext cx="11494285" cy="40324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4800" b="1" dirty="0">
                <a:solidFill>
                  <a:schemeClr val="bg1"/>
                </a:solidFill>
                <a:latin typeface="Myriad Pro" panose="020B0503030403020204" pitchFamily="34" charset="0"/>
              </a:rPr>
              <a:t>QUAL O PROPÓSITO DA</a:t>
            </a:r>
          </a:p>
          <a:p>
            <a:pPr algn="ctr"/>
            <a:r>
              <a:rPr lang="pt-BR" sz="4800" b="1" dirty="0">
                <a:solidFill>
                  <a:schemeClr val="bg1"/>
                </a:solidFill>
                <a:latin typeface="Myriad Pro" panose="020B0503030403020204" pitchFamily="34" charset="0"/>
              </a:rPr>
              <a:t>VINDA DE JESUS?</a:t>
            </a:r>
          </a:p>
        </p:txBody>
      </p:sp>
      <p:pic>
        <p:nvPicPr>
          <p:cNvPr id="5" name="Imagem 4">
            <a:extLst>
              <a:ext uri="{FF2B5EF4-FFF2-40B4-BE49-F238E27FC236}">
                <a16:creationId xmlns:a16="http://schemas.microsoft.com/office/drawing/2014/main" id="{20F9A05A-EB09-544F-9596-30591AA82FAF}"/>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1355055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ítulo 2">
            <a:extLst>
              <a:ext uri="{FF2B5EF4-FFF2-40B4-BE49-F238E27FC236}">
                <a16:creationId xmlns:a16="http://schemas.microsoft.com/office/drawing/2014/main" id="{4A8059D2-F379-5646-BBA3-AEA9AC5B0959}"/>
              </a:ext>
            </a:extLst>
          </p:cNvPr>
          <p:cNvSpPr txBox="1">
            <a:spLocks/>
          </p:cNvSpPr>
          <p:nvPr/>
        </p:nvSpPr>
        <p:spPr>
          <a:xfrm>
            <a:off x="551384" y="332656"/>
            <a:ext cx="11449272" cy="604867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dirty="0">
                <a:solidFill>
                  <a:schemeClr val="bg1"/>
                </a:solidFill>
                <a:latin typeface="Myriad Pro" panose="020B0503030403020204" pitchFamily="34" charset="0"/>
              </a:rPr>
              <a:t>Em João 10:10b “</a:t>
            </a:r>
            <a:r>
              <a:rPr lang="pt-BR" i="1" dirty="0">
                <a:solidFill>
                  <a:schemeClr val="bg1"/>
                </a:solidFill>
                <a:latin typeface="Myriad Pro" panose="020B0503030403020204" pitchFamily="34" charset="0"/>
              </a:rPr>
              <a:t>Eu vim para que tenham </a:t>
            </a:r>
            <a:r>
              <a:rPr lang="pt-BR" i="1" dirty="0">
                <a:solidFill>
                  <a:srgbClr val="FFFF00"/>
                </a:solidFill>
                <a:latin typeface="Myriad Pro" panose="020B0503030403020204" pitchFamily="34" charset="0"/>
              </a:rPr>
              <a:t>vida</a:t>
            </a:r>
            <a:r>
              <a:rPr lang="pt-BR" i="1" dirty="0">
                <a:solidFill>
                  <a:schemeClr val="bg1"/>
                </a:solidFill>
                <a:latin typeface="Myriad Pro" panose="020B0503030403020204" pitchFamily="34" charset="0"/>
              </a:rPr>
              <a:t> e vida em abundância</a:t>
            </a:r>
            <a:r>
              <a:rPr lang="pt-BR" dirty="0">
                <a:solidFill>
                  <a:schemeClr val="bg1"/>
                </a:solidFill>
                <a:latin typeface="Myriad Pro" panose="020B0503030403020204" pitchFamily="34" charset="0"/>
              </a:rPr>
              <a:t>”.</a:t>
            </a:r>
          </a:p>
          <a:p>
            <a:br>
              <a:rPr lang="pt-BR" dirty="0">
                <a:solidFill>
                  <a:schemeClr val="bg1"/>
                </a:solidFill>
                <a:latin typeface="Myriad Pro" panose="020B0503030403020204" pitchFamily="34" charset="0"/>
              </a:rPr>
            </a:br>
            <a:r>
              <a:rPr lang="pt-BR" dirty="0">
                <a:solidFill>
                  <a:schemeClr val="bg1"/>
                </a:solidFill>
                <a:latin typeface="Myriad Pro" panose="020B0503030403020204" pitchFamily="34" charset="0"/>
              </a:rPr>
              <a:t>O propósito de Jesus foi “vir para que aqueles que o aceitarem tenham vida em abundância”. </a:t>
            </a:r>
          </a:p>
        </p:txBody>
      </p:sp>
      <p:pic>
        <p:nvPicPr>
          <p:cNvPr id="6" name="Imagem 5">
            <a:extLst>
              <a:ext uri="{FF2B5EF4-FFF2-40B4-BE49-F238E27FC236}">
                <a16:creationId xmlns:a16="http://schemas.microsoft.com/office/drawing/2014/main" id="{DBB47C7F-D92B-6947-AE9D-EF93E7973C26}"/>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4925098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2">
            <a:extLst>
              <a:ext uri="{FF2B5EF4-FFF2-40B4-BE49-F238E27FC236}">
                <a16:creationId xmlns:a16="http://schemas.microsoft.com/office/drawing/2014/main" id="{20347476-5F70-C04E-BA8D-295CB7C89DBC}"/>
              </a:ext>
            </a:extLst>
          </p:cNvPr>
          <p:cNvSpPr>
            <a:spLocks noGrp="1"/>
          </p:cNvSpPr>
          <p:nvPr>
            <p:ph type="title"/>
          </p:nvPr>
        </p:nvSpPr>
        <p:spPr>
          <a:xfrm>
            <a:off x="1055440" y="1412776"/>
            <a:ext cx="10081120" cy="3960440"/>
          </a:xfrm>
        </p:spPr>
        <p:txBody>
          <a:bodyPr>
            <a:normAutofit/>
          </a:bodyPr>
          <a:lstStyle/>
          <a:p>
            <a:pPr algn="just">
              <a:lnSpc>
                <a:spcPct val="100000"/>
              </a:lnSpc>
            </a:pPr>
            <a:r>
              <a:rPr lang="pt-BR" sz="4800" dirty="0">
                <a:solidFill>
                  <a:schemeClr val="bg1"/>
                </a:solidFill>
                <a:latin typeface="Myriad Pro" panose="020B0503030403020204" pitchFamily="34" charset="0"/>
              </a:rPr>
              <a:t>Ao receber a vida que Deus me dá, tenho condições de transmitir a outrem essa mesma vida que se origina em Cristo. Isso é o </a:t>
            </a:r>
            <a:r>
              <a:rPr lang="pt-BR" sz="4800" dirty="0">
                <a:solidFill>
                  <a:srgbClr val="FFFF00"/>
                </a:solidFill>
                <a:latin typeface="Myriad Pro" panose="020B0503030403020204" pitchFamily="34" charset="0"/>
              </a:rPr>
              <a:t>evangelho</a:t>
            </a:r>
            <a:r>
              <a:rPr lang="pt-BR" sz="4800" dirty="0">
                <a:solidFill>
                  <a:schemeClr val="bg1"/>
                </a:solidFill>
                <a:latin typeface="Myriad Pro" panose="020B0503030403020204" pitchFamily="34" charset="0"/>
              </a:rPr>
              <a:t>.</a:t>
            </a:r>
          </a:p>
        </p:txBody>
      </p:sp>
      <p:pic>
        <p:nvPicPr>
          <p:cNvPr id="5" name="Imagem 4">
            <a:extLst>
              <a:ext uri="{FF2B5EF4-FFF2-40B4-BE49-F238E27FC236}">
                <a16:creationId xmlns:a16="http://schemas.microsoft.com/office/drawing/2014/main" id="{67755782-A237-A647-A538-2A599C817932}"/>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9151581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ítulo 2">
            <a:extLst>
              <a:ext uri="{FF2B5EF4-FFF2-40B4-BE49-F238E27FC236}">
                <a16:creationId xmlns:a16="http://schemas.microsoft.com/office/drawing/2014/main" id="{59CD96CB-D956-3045-8677-865FE3835D3E}"/>
              </a:ext>
            </a:extLst>
          </p:cNvPr>
          <p:cNvSpPr>
            <a:spLocks noGrp="1"/>
          </p:cNvSpPr>
          <p:nvPr>
            <p:ph type="title"/>
          </p:nvPr>
        </p:nvSpPr>
        <p:spPr>
          <a:xfrm>
            <a:off x="695400" y="1772816"/>
            <a:ext cx="10513168" cy="3456384"/>
          </a:xfrm>
        </p:spPr>
        <p:txBody>
          <a:bodyPr>
            <a:normAutofit/>
          </a:bodyPr>
          <a:lstStyle/>
          <a:p>
            <a:pPr algn="ctr"/>
            <a:r>
              <a:rPr lang="pt-BR" sz="6000" b="1" dirty="0">
                <a:solidFill>
                  <a:schemeClr val="bg1"/>
                </a:solidFill>
                <a:latin typeface="Myriad Pro" panose="020B0503030403020204" pitchFamily="34" charset="0"/>
              </a:rPr>
              <a:t>O QUE SIGNIFICA DAR VIDA</a:t>
            </a:r>
          </a:p>
        </p:txBody>
      </p:sp>
      <p:pic>
        <p:nvPicPr>
          <p:cNvPr id="5" name="Imagem 4">
            <a:extLst>
              <a:ext uri="{FF2B5EF4-FFF2-40B4-BE49-F238E27FC236}">
                <a16:creationId xmlns:a16="http://schemas.microsoft.com/office/drawing/2014/main" id="{DD8018C9-8C83-164E-86A5-270FCA218EC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7275303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1484784"/>
            <a:ext cx="11712624" cy="3744416"/>
          </a:xfrm>
        </p:spPr>
        <p:txBody>
          <a:bodyPr>
            <a:normAutofit/>
          </a:bodyPr>
          <a:lstStyle/>
          <a:p>
            <a:r>
              <a:rPr lang="pt-BR" sz="5400" dirty="0">
                <a:solidFill>
                  <a:schemeClr val="bg1"/>
                </a:solidFill>
                <a:latin typeface="Myriad Pro" panose="020B0503030403020204" pitchFamily="34" charset="0"/>
              </a:rPr>
              <a:t>O que estava morto </a:t>
            </a:r>
            <a:r>
              <a:rPr lang="pt-BR" sz="5400" dirty="0">
                <a:solidFill>
                  <a:srgbClr val="FFFF00"/>
                </a:solidFill>
                <a:latin typeface="Myriad Pro" panose="020B0503030403020204" pitchFamily="34" charset="0"/>
              </a:rPr>
              <a:t>reviveu</a:t>
            </a:r>
            <a:r>
              <a:rPr lang="pt-BR" sz="5400" dirty="0">
                <a:solidFill>
                  <a:schemeClr val="bg1"/>
                </a:solidFill>
                <a:latin typeface="Myriad Pro" panose="020B0503030403020204" pitchFamily="34" charset="0"/>
              </a:rPr>
              <a:t> pelo poder do Espírito Santo</a:t>
            </a:r>
          </a:p>
        </p:txBody>
      </p:sp>
      <p:pic>
        <p:nvPicPr>
          <p:cNvPr id="4" name="Imagem 3">
            <a:extLst>
              <a:ext uri="{FF2B5EF4-FFF2-40B4-BE49-F238E27FC236}">
                <a16:creationId xmlns:a16="http://schemas.microsoft.com/office/drawing/2014/main" id="{88E0CEAF-1A27-8C46-8414-9F5B42442A41}"/>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9291979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476672"/>
            <a:ext cx="11665296" cy="5976664"/>
          </a:xfrm>
        </p:spPr>
        <p:txBody>
          <a:bodyPr>
            <a:normAutofit/>
          </a:bodyPr>
          <a:lstStyle/>
          <a:p>
            <a:r>
              <a:rPr lang="pt-BR" sz="4800" dirty="0">
                <a:solidFill>
                  <a:schemeClr val="bg1"/>
                </a:solidFill>
                <a:latin typeface="Myriad Pro" panose="020B0503030403020204" pitchFamily="34" charset="0"/>
              </a:rPr>
              <a:t>A nós, que um dia recebemos a vida que Cristo nos deu, foi atribuída a tarefa de </a:t>
            </a:r>
            <a:r>
              <a:rPr lang="pt-BR" sz="4800" dirty="0">
                <a:solidFill>
                  <a:srgbClr val="FFFF00"/>
                </a:solidFill>
                <a:latin typeface="Myriad Pro" panose="020B0503030403020204" pitchFamily="34" charset="0"/>
              </a:rPr>
              <a:t>transmitir essa vida </a:t>
            </a:r>
            <a:r>
              <a:rPr lang="pt-BR" sz="4800" dirty="0">
                <a:solidFill>
                  <a:schemeClr val="bg1"/>
                </a:solidFill>
                <a:latin typeface="Myriad Pro" panose="020B0503030403020204" pitchFamily="34" charset="0"/>
              </a:rPr>
              <a:t>a todos os homens até os confins da terra.</a:t>
            </a:r>
          </a:p>
        </p:txBody>
      </p:sp>
      <p:pic>
        <p:nvPicPr>
          <p:cNvPr id="4" name="Imagem 3">
            <a:extLst>
              <a:ext uri="{FF2B5EF4-FFF2-40B4-BE49-F238E27FC236}">
                <a16:creationId xmlns:a16="http://schemas.microsoft.com/office/drawing/2014/main" id="{858D8A9C-BE73-D941-80C6-E9A62024E954}"/>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4095620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79376" y="908720"/>
            <a:ext cx="11377264" cy="5040560"/>
          </a:xfrm>
        </p:spPr>
        <p:txBody>
          <a:bodyPr>
            <a:normAutofit/>
          </a:bodyPr>
          <a:lstStyle/>
          <a:p>
            <a:pPr algn="ctr"/>
            <a:r>
              <a:rPr lang="pt-BR" sz="4800" b="1" dirty="0">
                <a:solidFill>
                  <a:schemeClr val="bg1"/>
                </a:solidFill>
                <a:latin typeface="Myriad Pro" panose="020B0503030403020204" pitchFamily="34" charset="0"/>
              </a:rPr>
              <a:t>A ESCOLHA DE JESUS PARA A PROPAGAÇÃO DO EVANGELHO.</a:t>
            </a:r>
          </a:p>
        </p:txBody>
      </p:sp>
      <p:pic>
        <p:nvPicPr>
          <p:cNvPr id="4" name="Imagem 3">
            <a:extLst>
              <a:ext uri="{FF2B5EF4-FFF2-40B4-BE49-F238E27FC236}">
                <a16:creationId xmlns:a16="http://schemas.microsoft.com/office/drawing/2014/main" id="{9EE8C9AA-5EF1-A84E-BBAA-AF0AFCEF203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9444264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B3C360C2-B92C-094C-9B93-ADB26037A74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64352" y="5589240"/>
            <a:ext cx="2759618" cy="977365"/>
          </a:xfrm>
          <a:prstGeom prst="rect">
            <a:avLst/>
          </a:prstGeom>
        </p:spPr>
      </p:pic>
      <p:sp>
        <p:nvSpPr>
          <p:cNvPr id="2" name="CaixaDeTexto 1"/>
          <p:cNvSpPr txBox="1"/>
          <p:nvPr/>
        </p:nvSpPr>
        <p:spPr>
          <a:xfrm>
            <a:off x="1055440" y="2276872"/>
            <a:ext cx="10081120" cy="2308324"/>
          </a:xfrm>
          <a:prstGeom prst="rect">
            <a:avLst/>
          </a:prstGeom>
          <a:noFill/>
        </p:spPr>
        <p:txBody>
          <a:bodyPr wrap="square" rtlCol="0">
            <a:spAutoFit/>
          </a:bodyPr>
          <a:lstStyle/>
          <a:p>
            <a:r>
              <a:rPr lang="pt-BR" sz="4800" dirty="0">
                <a:solidFill>
                  <a:schemeClr val="bg1"/>
                </a:solidFill>
                <a:latin typeface="Myriad Pro" panose="020B0503030403020204" pitchFamily="34" charset="0"/>
              </a:rPr>
              <a:t>Jesus iniciou seu ministério pregando o evangelho para  tantos quantos podia alcançar.</a:t>
            </a:r>
            <a:endParaRPr lang="pt-BR" sz="4800" dirty="0"/>
          </a:p>
        </p:txBody>
      </p:sp>
    </p:spTree>
    <p:extLst>
      <p:ext uri="{BB962C8B-B14F-4D97-AF65-F5344CB8AC3E}">
        <p14:creationId xmlns:p14="http://schemas.microsoft.com/office/powerpoint/2010/main" val="30276213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847528" y="2132857"/>
            <a:ext cx="8458200" cy="2334121"/>
          </a:xfrm>
        </p:spPr>
        <p:txBody>
          <a:bodyPr>
            <a:normAutofit/>
          </a:bodyPr>
          <a:lstStyle/>
          <a:p>
            <a:r>
              <a:rPr lang="pt-BR" sz="8000" b="1" dirty="0">
                <a:solidFill>
                  <a:schemeClr val="bg1"/>
                </a:solidFill>
                <a:latin typeface="Myriad Pro" panose="020B0503030403020204" pitchFamily="34" charset="0"/>
              </a:rPr>
              <a:t>DISCIPULADO</a:t>
            </a:r>
          </a:p>
        </p:txBody>
      </p:sp>
      <p:pic>
        <p:nvPicPr>
          <p:cNvPr id="4" name="Imagem 3">
            <a:extLst>
              <a:ext uri="{FF2B5EF4-FFF2-40B4-BE49-F238E27FC236}">
                <a16:creationId xmlns:a16="http://schemas.microsoft.com/office/drawing/2014/main" id="{90DCF51B-FCD9-8240-890F-8D9D8BA7B84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64352" y="5589240"/>
            <a:ext cx="2759618" cy="977365"/>
          </a:xfrm>
          <a:prstGeom prst="rect">
            <a:avLst/>
          </a:prstGeom>
        </p:spPr>
      </p:pic>
    </p:spTree>
    <p:extLst>
      <p:ext uri="{BB962C8B-B14F-4D97-AF65-F5344CB8AC3E}">
        <p14:creationId xmlns:p14="http://schemas.microsoft.com/office/powerpoint/2010/main" val="26060649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1052736"/>
            <a:ext cx="11521280" cy="1800200"/>
          </a:xfrm>
        </p:spPr>
        <p:txBody>
          <a:bodyPr>
            <a:normAutofit/>
          </a:bodyPr>
          <a:lstStyle/>
          <a:p>
            <a:r>
              <a:rPr lang="pt-BR" sz="5400" dirty="0">
                <a:solidFill>
                  <a:schemeClr val="bg1"/>
                </a:solidFill>
                <a:latin typeface="Myriad Pro" panose="020B0503030403020204" pitchFamily="34" charset="0"/>
              </a:rPr>
              <a:t>Em determinado momento Jesus toma uma decisão...</a:t>
            </a:r>
          </a:p>
        </p:txBody>
      </p:sp>
      <p:pic>
        <p:nvPicPr>
          <p:cNvPr id="4" name="Imagem 3">
            <a:extLst>
              <a:ext uri="{FF2B5EF4-FFF2-40B4-BE49-F238E27FC236}">
                <a16:creationId xmlns:a16="http://schemas.microsoft.com/office/drawing/2014/main" id="{E261B3CD-3B8D-2647-8321-0B355B71509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2" name="CaixaDeTexto 1"/>
          <p:cNvSpPr txBox="1"/>
          <p:nvPr/>
        </p:nvSpPr>
        <p:spPr>
          <a:xfrm>
            <a:off x="0" y="3284984"/>
            <a:ext cx="12192000" cy="1569660"/>
          </a:xfrm>
          <a:prstGeom prst="rect">
            <a:avLst/>
          </a:prstGeom>
          <a:noFill/>
        </p:spPr>
        <p:txBody>
          <a:bodyPr wrap="square" rtlCol="0">
            <a:spAutoFit/>
          </a:bodyPr>
          <a:lstStyle/>
          <a:p>
            <a:r>
              <a:rPr lang="pt-BR" sz="4800" dirty="0">
                <a:solidFill>
                  <a:schemeClr val="bg1"/>
                </a:solidFill>
                <a:latin typeface="Myriad Pro" panose="020B0503030403020204" pitchFamily="34" charset="0"/>
              </a:rPr>
              <a:t>Escolher doze homens para que andassem com Ele todo o tempo e os chamou de </a:t>
            </a:r>
            <a:r>
              <a:rPr lang="pt-BR" sz="4800" dirty="0">
                <a:solidFill>
                  <a:srgbClr val="FFFF00"/>
                </a:solidFill>
                <a:latin typeface="Myriad Pro" panose="020B0503030403020204" pitchFamily="34" charset="0"/>
              </a:rPr>
              <a:t>apóstolos.</a:t>
            </a:r>
            <a:endParaRPr lang="pt-BR" sz="4800" dirty="0">
              <a:solidFill>
                <a:srgbClr val="FFFF00"/>
              </a:solidFill>
            </a:endParaRPr>
          </a:p>
        </p:txBody>
      </p:sp>
    </p:spTree>
    <p:extLst>
      <p:ext uri="{BB962C8B-B14F-4D97-AF65-F5344CB8AC3E}">
        <p14:creationId xmlns:p14="http://schemas.microsoft.com/office/powerpoint/2010/main" val="6883703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2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07368" y="548680"/>
            <a:ext cx="11593288" cy="5976664"/>
          </a:xfrm>
        </p:spPr>
        <p:txBody>
          <a:bodyPr>
            <a:normAutofit/>
          </a:bodyPr>
          <a:lstStyle/>
          <a:p>
            <a:r>
              <a:rPr lang="pt-BR" sz="4800" dirty="0">
                <a:solidFill>
                  <a:schemeClr val="bg1"/>
                </a:solidFill>
                <a:latin typeface="Myriad Pro" panose="020B0503030403020204" pitchFamily="34" charset="0"/>
              </a:rPr>
              <a:t>LUC 6:13 </a:t>
            </a:r>
            <a:r>
              <a:rPr lang="pt-BR" sz="4800" i="1" dirty="0">
                <a:solidFill>
                  <a:schemeClr val="bg1"/>
                </a:solidFill>
                <a:latin typeface="Myriad Pro" panose="020B0503030403020204" pitchFamily="34" charset="0"/>
              </a:rPr>
              <a:t>E, quando já era dia, chamou a si os seus </a:t>
            </a:r>
            <a:r>
              <a:rPr lang="pt-BR" sz="4800" i="1" dirty="0">
                <a:solidFill>
                  <a:srgbClr val="FFFF00"/>
                </a:solidFill>
                <a:latin typeface="Myriad Pro" panose="020B0503030403020204" pitchFamily="34" charset="0"/>
              </a:rPr>
              <a:t>discípulos,</a:t>
            </a:r>
            <a:r>
              <a:rPr lang="pt-BR" sz="4800" i="1" dirty="0">
                <a:solidFill>
                  <a:schemeClr val="bg1"/>
                </a:solidFill>
                <a:latin typeface="Myriad Pro" panose="020B0503030403020204" pitchFamily="34" charset="0"/>
              </a:rPr>
              <a:t> e escolheu doze deles, a quem também deu o nome de </a:t>
            </a:r>
            <a:r>
              <a:rPr lang="pt-BR" sz="4800" i="1" dirty="0">
                <a:solidFill>
                  <a:srgbClr val="FFFF00"/>
                </a:solidFill>
                <a:latin typeface="Myriad Pro" panose="020B0503030403020204" pitchFamily="34" charset="0"/>
              </a:rPr>
              <a:t>apóstolos.</a:t>
            </a:r>
          </a:p>
        </p:txBody>
      </p:sp>
      <p:pic>
        <p:nvPicPr>
          <p:cNvPr id="4" name="Imagem 3">
            <a:extLst>
              <a:ext uri="{FF2B5EF4-FFF2-40B4-BE49-F238E27FC236}">
                <a16:creationId xmlns:a16="http://schemas.microsoft.com/office/drawing/2014/main" id="{A0DB125F-3D49-8541-BB8B-D3345BB3C834}"/>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4248679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1415480" y="2276872"/>
            <a:ext cx="9433048" cy="2736304"/>
          </a:xfrm>
        </p:spPr>
        <p:txBody>
          <a:bodyPr>
            <a:normAutofit/>
          </a:bodyPr>
          <a:lstStyle/>
          <a:p>
            <a:pPr algn="ctr"/>
            <a:r>
              <a:rPr lang="pt-BR" sz="5400" b="1" dirty="0">
                <a:solidFill>
                  <a:schemeClr val="bg1"/>
                </a:solidFill>
                <a:latin typeface="Myriad Pro" panose="020B0503030403020204" pitchFamily="34" charset="0"/>
              </a:rPr>
              <a:t>POR QUE JESUS FEZ ESSA ESCOLHA?</a:t>
            </a:r>
          </a:p>
        </p:txBody>
      </p:sp>
      <p:pic>
        <p:nvPicPr>
          <p:cNvPr id="4" name="Imagem 3">
            <a:extLst>
              <a:ext uri="{FF2B5EF4-FFF2-40B4-BE49-F238E27FC236}">
                <a16:creationId xmlns:a16="http://schemas.microsoft.com/office/drawing/2014/main" id="{25FAB0F5-A2A0-C641-95E4-EBB0A3CE913B}"/>
              </a:ext>
            </a:extLst>
          </p:cNvPr>
          <p:cNvPicPr>
            <a:picLocks noChangeAspect="1"/>
          </p:cNvPicPr>
          <p:nvPr/>
        </p:nvPicPr>
        <p:blipFill>
          <a:blip r:embed="rId3"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7958016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C7D3A6DC-8B75-0644-905A-F85FE80824EA}"/>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2" name="CaixaDeTexto 1"/>
          <p:cNvSpPr txBox="1"/>
          <p:nvPr/>
        </p:nvSpPr>
        <p:spPr>
          <a:xfrm>
            <a:off x="1775520" y="2350621"/>
            <a:ext cx="8640960" cy="1938992"/>
          </a:xfrm>
          <a:prstGeom prst="rect">
            <a:avLst/>
          </a:prstGeom>
          <a:noFill/>
        </p:spPr>
        <p:txBody>
          <a:bodyPr wrap="square" rtlCol="0">
            <a:spAutoFit/>
          </a:bodyPr>
          <a:lstStyle/>
          <a:p>
            <a:pPr algn="just"/>
            <a:r>
              <a:rPr lang="pt-BR" sz="4000" dirty="0">
                <a:solidFill>
                  <a:schemeClr val="bg1"/>
                </a:solidFill>
              </a:rPr>
              <a:t>PORQUE O PEQUENO GRUPO OFERECE CARACTERÍSTICAS MARCANTES NO DESENVOLVIMENTO DO CRISTÃO</a:t>
            </a:r>
          </a:p>
        </p:txBody>
      </p:sp>
    </p:spTree>
    <p:extLst>
      <p:ext uri="{BB962C8B-B14F-4D97-AF65-F5344CB8AC3E}">
        <p14:creationId xmlns:p14="http://schemas.microsoft.com/office/powerpoint/2010/main" val="2139995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C7D3A6DC-8B75-0644-905A-F85FE80824EA}"/>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5" name="CaixaDeTexto 4"/>
          <p:cNvSpPr txBox="1"/>
          <p:nvPr/>
        </p:nvSpPr>
        <p:spPr>
          <a:xfrm>
            <a:off x="984379" y="476672"/>
            <a:ext cx="12192000" cy="707886"/>
          </a:xfrm>
          <a:prstGeom prst="rect">
            <a:avLst/>
          </a:prstGeom>
          <a:noFill/>
        </p:spPr>
        <p:txBody>
          <a:bodyPr wrap="square" rtlCol="0">
            <a:spAutoFit/>
          </a:bodyPr>
          <a:lstStyle/>
          <a:p>
            <a:r>
              <a:rPr lang="pt-BR" sz="4000" dirty="0">
                <a:solidFill>
                  <a:schemeClr val="bg1"/>
                </a:solidFill>
              </a:rPr>
              <a:t>RELACIONAMENTO</a:t>
            </a:r>
          </a:p>
        </p:txBody>
      </p:sp>
      <p:sp>
        <p:nvSpPr>
          <p:cNvPr id="6" name="CaixaDeTexto 5"/>
          <p:cNvSpPr txBox="1"/>
          <p:nvPr/>
        </p:nvSpPr>
        <p:spPr>
          <a:xfrm>
            <a:off x="1248816" y="1196752"/>
            <a:ext cx="12192000" cy="707886"/>
          </a:xfrm>
          <a:prstGeom prst="rect">
            <a:avLst/>
          </a:prstGeom>
          <a:noFill/>
        </p:spPr>
        <p:txBody>
          <a:bodyPr wrap="square" rtlCol="0">
            <a:spAutoFit/>
          </a:bodyPr>
          <a:lstStyle/>
          <a:p>
            <a:r>
              <a:rPr lang="pt-BR" sz="4000" dirty="0">
                <a:solidFill>
                  <a:schemeClr val="bg1"/>
                </a:solidFill>
              </a:rPr>
              <a:t>LIBERDADE</a:t>
            </a:r>
          </a:p>
        </p:txBody>
      </p:sp>
      <p:sp>
        <p:nvSpPr>
          <p:cNvPr id="7" name="CaixaDeTexto 6"/>
          <p:cNvSpPr txBox="1"/>
          <p:nvPr/>
        </p:nvSpPr>
        <p:spPr>
          <a:xfrm>
            <a:off x="1536848" y="1916832"/>
            <a:ext cx="12192000" cy="707886"/>
          </a:xfrm>
          <a:prstGeom prst="rect">
            <a:avLst/>
          </a:prstGeom>
          <a:noFill/>
        </p:spPr>
        <p:txBody>
          <a:bodyPr wrap="square" rtlCol="0">
            <a:spAutoFit/>
          </a:bodyPr>
          <a:lstStyle/>
          <a:p>
            <a:r>
              <a:rPr lang="pt-BR" sz="4000" dirty="0">
                <a:solidFill>
                  <a:schemeClr val="bg1"/>
                </a:solidFill>
              </a:rPr>
              <a:t>MAIS  SINCERIDADE</a:t>
            </a:r>
          </a:p>
        </p:txBody>
      </p:sp>
      <p:sp>
        <p:nvSpPr>
          <p:cNvPr id="8" name="CaixaDeTexto 7"/>
          <p:cNvSpPr txBox="1"/>
          <p:nvPr/>
        </p:nvSpPr>
        <p:spPr>
          <a:xfrm>
            <a:off x="3625080" y="5445224"/>
            <a:ext cx="12192000" cy="707886"/>
          </a:xfrm>
          <a:prstGeom prst="rect">
            <a:avLst/>
          </a:prstGeom>
          <a:noFill/>
        </p:spPr>
        <p:txBody>
          <a:bodyPr wrap="square" rtlCol="0">
            <a:spAutoFit/>
          </a:bodyPr>
          <a:lstStyle/>
          <a:p>
            <a:r>
              <a:rPr lang="pt-BR" sz="4000" dirty="0">
                <a:solidFill>
                  <a:srgbClr val="FF0000"/>
                </a:solidFill>
              </a:rPr>
              <a:t>RESULTANDO TRANSFORMAÇÃO</a:t>
            </a:r>
          </a:p>
        </p:txBody>
      </p:sp>
      <p:sp>
        <p:nvSpPr>
          <p:cNvPr id="12" name="CaixaDeTexto 11"/>
          <p:cNvSpPr txBox="1"/>
          <p:nvPr/>
        </p:nvSpPr>
        <p:spPr>
          <a:xfrm>
            <a:off x="1824880" y="2598003"/>
            <a:ext cx="12192000" cy="707886"/>
          </a:xfrm>
          <a:prstGeom prst="rect">
            <a:avLst/>
          </a:prstGeom>
          <a:noFill/>
        </p:spPr>
        <p:txBody>
          <a:bodyPr wrap="square" rtlCol="0">
            <a:spAutoFit/>
          </a:bodyPr>
          <a:lstStyle/>
          <a:p>
            <a:r>
              <a:rPr lang="pt-BR" sz="4000" dirty="0">
                <a:solidFill>
                  <a:schemeClr val="bg1"/>
                </a:solidFill>
              </a:rPr>
              <a:t>MELHOR APROVEITAMENTO</a:t>
            </a:r>
          </a:p>
        </p:txBody>
      </p:sp>
      <p:sp>
        <p:nvSpPr>
          <p:cNvPr id="13" name="CaixaDeTexto 12"/>
          <p:cNvSpPr txBox="1"/>
          <p:nvPr/>
        </p:nvSpPr>
        <p:spPr>
          <a:xfrm>
            <a:off x="2639616" y="4018316"/>
            <a:ext cx="12192000" cy="707886"/>
          </a:xfrm>
          <a:prstGeom prst="rect">
            <a:avLst/>
          </a:prstGeom>
          <a:noFill/>
        </p:spPr>
        <p:txBody>
          <a:bodyPr wrap="square" rtlCol="0">
            <a:spAutoFit/>
          </a:bodyPr>
          <a:lstStyle/>
          <a:p>
            <a:r>
              <a:rPr lang="pt-BR" sz="4000" dirty="0">
                <a:solidFill>
                  <a:schemeClr val="bg1"/>
                </a:solidFill>
              </a:rPr>
              <a:t>ENTENDIMENTO</a:t>
            </a:r>
          </a:p>
        </p:txBody>
      </p:sp>
      <p:sp>
        <p:nvSpPr>
          <p:cNvPr id="14" name="CaixaDeTexto 13"/>
          <p:cNvSpPr txBox="1"/>
          <p:nvPr/>
        </p:nvSpPr>
        <p:spPr>
          <a:xfrm>
            <a:off x="2135560" y="3311488"/>
            <a:ext cx="12192000" cy="707886"/>
          </a:xfrm>
          <a:prstGeom prst="rect">
            <a:avLst/>
          </a:prstGeom>
          <a:noFill/>
        </p:spPr>
        <p:txBody>
          <a:bodyPr wrap="square" rtlCol="0">
            <a:spAutoFit/>
          </a:bodyPr>
          <a:lstStyle/>
          <a:p>
            <a:r>
              <a:rPr lang="pt-BR" sz="4000" dirty="0">
                <a:solidFill>
                  <a:schemeClr val="bg1"/>
                </a:solidFill>
              </a:rPr>
              <a:t>CONFRONTAÇÃO</a:t>
            </a:r>
          </a:p>
        </p:txBody>
      </p:sp>
      <p:sp>
        <p:nvSpPr>
          <p:cNvPr id="15" name="CaixaDeTexto 14"/>
          <p:cNvSpPr txBox="1"/>
          <p:nvPr/>
        </p:nvSpPr>
        <p:spPr>
          <a:xfrm>
            <a:off x="3121024" y="4725144"/>
            <a:ext cx="12192000" cy="707886"/>
          </a:xfrm>
          <a:prstGeom prst="rect">
            <a:avLst/>
          </a:prstGeom>
          <a:noFill/>
        </p:spPr>
        <p:txBody>
          <a:bodyPr wrap="square" rtlCol="0">
            <a:spAutoFit/>
          </a:bodyPr>
          <a:lstStyle/>
          <a:p>
            <a:r>
              <a:rPr lang="pt-BR" sz="4000" dirty="0">
                <a:solidFill>
                  <a:schemeClr val="bg1"/>
                </a:solidFill>
              </a:rPr>
              <a:t>CONSCIENTIZAÇÃO</a:t>
            </a:r>
          </a:p>
        </p:txBody>
      </p:sp>
    </p:spTree>
    <p:extLst>
      <p:ext uri="{BB962C8B-B14F-4D97-AF65-F5344CB8AC3E}">
        <p14:creationId xmlns:p14="http://schemas.microsoft.com/office/powerpoint/2010/main" val="10051615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2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2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2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2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2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0" fill="hold"/>
                                        <p:tgtEl>
                                          <p:spTgt spid="8"/>
                                        </p:tgtEl>
                                        <p:attrNameLst>
                                          <p:attrName>ppt_x</p:attrName>
                                        </p:attrNameLst>
                                      </p:cBhvr>
                                      <p:tavLst>
                                        <p:tav tm="0">
                                          <p:val>
                                            <p:strVal val="#ppt_x"/>
                                          </p:val>
                                        </p:tav>
                                        <p:tav tm="100000">
                                          <p:val>
                                            <p:strVal val="#ppt_x"/>
                                          </p:val>
                                        </p:tav>
                                      </p:tavLst>
                                    </p:anim>
                                    <p:anim calcmode="lin" valueType="num">
                                      <p:cBhvr additive="base">
                                        <p:cTn id="38" dur="2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E3E44078-ADB2-8245-8891-51FD6FF4E4B4}"/>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2" name="CaixaDeTexto 1"/>
          <p:cNvSpPr txBox="1"/>
          <p:nvPr/>
        </p:nvSpPr>
        <p:spPr>
          <a:xfrm>
            <a:off x="1199456" y="2924944"/>
            <a:ext cx="9721080" cy="1015663"/>
          </a:xfrm>
          <a:prstGeom prst="rect">
            <a:avLst/>
          </a:prstGeom>
          <a:noFill/>
        </p:spPr>
        <p:txBody>
          <a:bodyPr wrap="square" rtlCol="0">
            <a:spAutoFit/>
          </a:bodyPr>
          <a:lstStyle/>
          <a:p>
            <a:r>
              <a:rPr lang="pt-BR" sz="6000" dirty="0">
                <a:solidFill>
                  <a:schemeClr val="bg1"/>
                </a:solidFill>
              </a:rPr>
              <a:t>O PROPÓSITO DO CHAMADO </a:t>
            </a:r>
          </a:p>
        </p:txBody>
      </p:sp>
    </p:spTree>
    <p:extLst>
      <p:ext uri="{BB962C8B-B14F-4D97-AF65-F5344CB8AC3E}">
        <p14:creationId xmlns:p14="http://schemas.microsoft.com/office/powerpoint/2010/main" val="19011516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335360" y="404664"/>
            <a:ext cx="11521280" cy="5976664"/>
          </a:xfrm>
        </p:spPr>
        <p:txBody>
          <a:bodyPr>
            <a:normAutofit/>
          </a:bodyPr>
          <a:lstStyle/>
          <a:p>
            <a:r>
              <a:rPr lang="pt-BR" sz="4800" dirty="0" err="1">
                <a:solidFill>
                  <a:schemeClr val="bg1"/>
                </a:solidFill>
                <a:latin typeface="Myriad Pro" panose="020B0503030403020204" pitchFamily="34" charset="0"/>
              </a:rPr>
              <a:t>Mat</a:t>
            </a:r>
            <a:r>
              <a:rPr lang="pt-BR" sz="4800" dirty="0">
                <a:solidFill>
                  <a:schemeClr val="bg1"/>
                </a:solidFill>
                <a:latin typeface="Myriad Pro" panose="020B0503030403020204" pitchFamily="34" charset="0"/>
              </a:rPr>
              <a:t> 28:19 </a:t>
            </a:r>
            <a:r>
              <a:rPr lang="pt-BR" sz="4800" i="1" dirty="0">
                <a:solidFill>
                  <a:schemeClr val="bg1"/>
                </a:solidFill>
                <a:latin typeface="Myriad Pro" panose="020B0503030403020204" pitchFamily="34" charset="0"/>
              </a:rPr>
              <a:t>Portanto ide, </a:t>
            </a:r>
            <a:r>
              <a:rPr lang="pt-BR" sz="4800" i="1" u="sng" dirty="0">
                <a:solidFill>
                  <a:schemeClr val="bg1"/>
                </a:solidFill>
                <a:latin typeface="Myriad Pro" panose="020B0503030403020204" pitchFamily="34" charset="0"/>
              </a:rPr>
              <a:t>fazei discípulos</a:t>
            </a:r>
            <a:r>
              <a:rPr lang="pt-BR" sz="4800" i="1" dirty="0">
                <a:solidFill>
                  <a:schemeClr val="bg1"/>
                </a:solidFill>
                <a:latin typeface="Myriad Pro" panose="020B0503030403020204" pitchFamily="34" charset="0"/>
              </a:rPr>
              <a:t> de todas as nações, batizando-os em nome do Pai, e do Filho, e do Espírito Santo</a:t>
            </a:r>
            <a:r>
              <a:rPr lang="pt-BR" sz="4800" dirty="0">
                <a:solidFill>
                  <a:schemeClr val="bg1"/>
                </a:solidFill>
                <a:latin typeface="Myriad Pro" panose="020B0503030403020204" pitchFamily="34" charset="0"/>
              </a:rPr>
              <a:t>; </a:t>
            </a:r>
          </a:p>
        </p:txBody>
      </p:sp>
      <p:pic>
        <p:nvPicPr>
          <p:cNvPr id="4" name="Imagem 3">
            <a:extLst>
              <a:ext uri="{FF2B5EF4-FFF2-40B4-BE49-F238E27FC236}">
                <a16:creationId xmlns:a16="http://schemas.microsoft.com/office/drawing/2014/main" id="{84B1A5D9-4A24-F44F-B0D3-AF49DFA2FADD}"/>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5738266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1124744"/>
            <a:ext cx="11737304" cy="5328592"/>
          </a:xfrm>
          <a:solidFill>
            <a:schemeClr val="tx1"/>
          </a:solidFill>
        </p:spPr>
        <p:txBody>
          <a:bodyPr>
            <a:normAutofit/>
          </a:bodyPr>
          <a:lstStyle/>
          <a:p>
            <a:r>
              <a:rPr lang="pt-BR" sz="4800" dirty="0">
                <a:solidFill>
                  <a:schemeClr val="bg1"/>
                </a:solidFill>
                <a:latin typeface="Myriad Pro" panose="020B0503030403020204" pitchFamily="34" charset="0"/>
              </a:rPr>
              <a:t>O que vemos nesse trecho da Palavra de Deus é uma ordenança; faça dessa ordenança de Jesus o seu sonho.</a:t>
            </a:r>
          </a:p>
        </p:txBody>
      </p:sp>
      <p:pic>
        <p:nvPicPr>
          <p:cNvPr id="4" name="Imagem 3">
            <a:extLst>
              <a:ext uri="{FF2B5EF4-FFF2-40B4-BE49-F238E27FC236}">
                <a16:creationId xmlns:a16="http://schemas.microsoft.com/office/drawing/2014/main" id="{0B2BDE26-ECD7-6047-9698-6DD3BF8A3E8E}"/>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7142027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1196752"/>
            <a:ext cx="11593288" cy="4464496"/>
          </a:xfrm>
        </p:spPr>
        <p:txBody>
          <a:bodyPr>
            <a:normAutofit/>
          </a:bodyPr>
          <a:lstStyle/>
          <a:p>
            <a:pPr algn="ctr"/>
            <a:r>
              <a:rPr lang="pt-BR" sz="5400" b="1" dirty="0">
                <a:solidFill>
                  <a:schemeClr val="bg1"/>
                </a:solidFill>
                <a:latin typeface="Myriad Pro" panose="020B0503030403020204" pitchFamily="34" charset="0"/>
              </a:rPr>
              <a:t>MAS O QUE É FAZER </a:t>
            </a:r>
            <a:r>
              <a:rPr lang="pt-BR" sz="5400" b="1" dirty="0">
                <a:solidFill>
                  <a:srgbClr val="FFFF00"/>
                </a:solidFill>
                <a:latin typeface="Myriad Pro" panose="020B0503030403020204" pitchFamily="34" charset="0"/>
              </a:rPr>
              <a:t>DISCÍPULOS?</a:t>
            </a:r>
          </a:p>
        </p:txBody>
      </p:sp>
      <p:pic>
        <p:nvPicPr>
          <p:cNvPr id="4" name="Imagem 3">
            <a:extLst>
              <a:ext uri="{FF2B5EF4-FFF2-40B4-BE49-F238E27FC236}">
                <a16:creationId xmlns:a16="http://schemas.microsoft.com/office/drawing/2014/main" id="{EF72909C-CBCC-A648-A602-2E3616680F5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42755430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335360" y="908720"/>
            <a:ext cx="11665296" cy="5616624"/>
          </a:xfrm>
        </p:spPr>
        <p:txBody>
          <a:bodyPr>
            <a:normAutofit/>
          </a:bodyPr>
          <a:lstStyle/>
          <a:p>
            <a:pPr algn="ctr"/>
            <a:r>
              <a:rPr lang="pt-BR" sz="4800" dirty="0">
                <a:solidFill>
                  <a:schemeClr val="bg1">
                    <a:lumMod val="95000"/>
                  </a:schemeClr>
                </a:solidFill>
                <a:latin typeface="Myriad Pro" panose="020B0503030403020204" pitchFamily="34" charset="0"/>
              </a:rPr>
              <a:t>Para fazer discípulo necessita-se de dedicação, cuidado, ensinamento e interesse no crescimento espiritual daquele que está sendo discipulado. </a:t>
            </a:r>
          </a:p>
        </p:txBody>
      </p:sp>
      <p:pic>
        <p:nvPicPr>
          <p:cNvPr id="4" name="Imagem 3">
            <a:extLst>
              <a:ext uri="{FF2B5EF4-FFF2-40B4-BE49-F238E27FC236}">
                <a16:creationId xmlns:a16="http://schemas.microsoft.com/office/drawing/2014/main" id="{EFE7BFF8-9012-144A-A09A-6D32AF4CFCEA}"/>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0232153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79576" y="2636912"/>
            <a:ext cx="7632848" cy="1143000"/>
          </a:xfrm>
        </p:spPr>
        <p:txBody>
          <a:bodyPr/>
          <a:lstStyle/>
          <a:p>
            <a:endParaRPr lang="pt-BR" dirty="0"/>
          </a:p>
        </p:txBody>
      </p:sp>
    </p:spTree>
    <p:extLst>
      <p:ext uri="{BB962C8B-B14F-4D97-AF65-F5344CB8AC3E}">
        <p14:creationId xmlns:p14="http://schemas.microsoft.com/office/powerpoint/2010/main" val="36632503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99356" y="1583296"/>
            <a:ext cx="11593288" cy="3672408"/>
          </a:xfrm>
        </p:spPr>
        <p:txBody>
          <a:bodyPr>
            <a:normAutofit/>
          </a:bodyPr>
          <a:lstStyle/>
          <a:p>
            <a:pPr algn="ctr"/>
            <a:r>
              <a:rPr lang="pt-BR" sz="6000" dirty="0">
                <a:solidFill>
                  <a:schemeClr val="bg1">
                    <a:lumMod val="95000"/>
                  </a:schemeClr>
                </a:solidFill>
                <a:latin typeface="Myriad Pro" panose="020B0503030403020204" pitchFamily="34" charset="0"/>
              </a:rPr>
              <a:t>Para desenvolver essas características do discipulado, precisamos </a:t>
            </a:r>
            <a:r>
              <a:rPr lang="pt-BR" sz="6000" dirty="0">
                <a:solidFill>
                  <a:srgbClr val="FFFF00"/>
                </a:solidFill>
                <a:latin typeface="Myriad Pro" panose="020B0503030403020204" pitchFamily="34" charset="0"/>
              </a:rPr>
              <a:t>viver</a:t>
            </a:r>
            <a:r>
              <a:rPr lang="pt-BR" sz="6000" dirty="0">
                <a:solidFill>
                  <a:schemeClr val="bg1">
                    <a:lumMod val="95000"/>
                  </a:schemeClr>
                </a:solidFill>
                <a:latin typeface="Myriad Pro" panose="020B0503030403020204" pitchFamily="34" charset="0"/>
              </a:rPr>
              <a:t> com o discípulo. </a:t>
            </a:r>
          </a:p>
        </p:txBody>
      </p:sp>
      <p:pic>
        <p:nvPicPr>
          <p:cNvPr id="4" name="Imagem 3">
            <a:extLst>
              <a:ext uri="{FF2B5EF4-FFF2-40B4-BE49-F238E27FC236}">
                <a16:creationId xmlns:a16="http://schemas.microsoft.com/office/drawing/2014/main" id="{853F2D8F-6C52-7640-85A3-1605A4252EDA}"/>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5061774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191344" y="404664"/>
            <a:ext cx="11809312" cy="5832648"/>
          </a:xfrm>
        </p:spPr>
        <p:txBody>
          <a:bodyPr>
            <a:noAutofit/>
          </a:bodyPr>
          <a:lstStyle/>
          <a:p>
            <a:r>
              <a:rPr lang="pt-BR" dirty="0">
                <a:solidFill>
                  <a:schemeClr val="bg1">
                    <a:lumMod val="95000"/>
                  </a:schemeClr>
                </a:solidFill>
                <a:latin typeface="Myriad Pro" panose="020B0503030403020204" pitchFamily="34" charset="0"/>
              </a:rPr>
              <a:t>O discipulado </a:t>
            </a:r>
            <a:r>
              <a:rPr lang="pt-BR" dirty="0">
                <a:solidFill>
                  <a:srgbClr val="FFFF00"/>
                </a:solidFill>
                <a:latin typeface="Myriad Pro" panose="020B0503030403020204" pitchFamily="34" charset="0"/>
              </a:rPr>
              <a:t>não</a:t>
            </a:r>
            <a:r>
              <a:rPr lang="pt-BR" dirty="0">
                <a:solidFill>
                  <a:schemeClr val="bg1">
                    <a:lumMod val="95000"/>
                  </a:schemeClr>
                </a:solidFill>
                <a:latin typeface="Myriad Pro" panose="020B0503030403020204" pitchFamily="34" charset="0"/>
              </a:rPr>
              <a:t> se desenvolve dentro de uma sala da aula, mas sim, no cotidiano da vida, através da vida do discipulador, dos exemplos de sua conduta, do seu entendimento do Reino de Deus e do </a:t>
            </a:r>
            <a:r>
              <a:rPr lang="pt-BR" dirty="0">
                <a:solidFill>
                  <a:srgbClr val="FFFF00"/>
                </a:solidFill>
                <a:latin typeface="Myriad Pro" panose="020B0503030403020204" pitchFamily="34" charset="0"/>
              </a:rPr>
              <a:t>conhecimento bíblico</a:t>
            </a:r>
            <a:r>
              <a:rPr lang="pt-BR" dirty="0">
                <a:solidFill>
                  <a:schemeClr val="bg1">
                    <a:lumMod val="95000"/>
                  </a:schemeClr>
                </a:solidFill>
                <a:latin typeface="Myriad Pro" panose="020B0503030403020204" pitchFamily="34" charset="0"/>
              </a:rPr>
              <a:t> obtido que o habilitam a executar a transferência dos valores do Deus.</a:t>
            </a:r>
          </a:p>
        </p:txBody>
      </p:sp>
      <p:pic>
        <p:nvPicPr>
          <p:cNvPr id="4" name="Imagem 3">
            <a:extLst>
              <a:ext uri="{FF2B5EF4-FFF2-40B4-BE49-F238E27FC236}">
                <a16:creationId xmlns:a16="http://schemas.microsoft.com/office/drawing/2014/main" id="{53FDF446-F621-C64B-91A5-BCA66E8BB0FD}"/>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258343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335360" y="548680"/>
            <a:ext cx="11449272" cy="5904656"/>
          </a:xfrm>
        </p:spPr>
        <p:txBody>
          <a:bodyPr>
            <a:normAutofit/>
          </a:bodyPr>
          <a:lstStyle/>
          <a:p>
            <a:pPr algn="ctr"/>
            <a:r>
              <a:rPr lang="pt-BR" sz="4800" dirty="0">
                <a:solidFill>
                  <a:schemeClr val="bg1">
                    <a:lumMod val="95000"/>
                  </a:schemeClr>
                </a:solidFill>
                <a:latin typeface="Myriad Pro" panose="020B0503030403020204" pitchFamily="34" charset="0"/>
              </a:rPr>
              <a:t>O discípulo assim assistido leva consigo o objetivo de </a:t>
            </a:r>
            <a:r>
              <a:rPr lang="pt-BR" sz="4800" dirty="0">
                <a:solidFill>
                  <a:srgbClr val="FFFF00"/>
                </a:solidFill>
                <a:latin typeface="Myriad Pro" panose="020B0503030403020204" pitchFamily="34" charset="0"/>
              </a:rPr>
              <a:t>formar outros discípulos </a:t>
            </a:r>
            <a:r>
              <a:rPr lang="pt-BR" sz="4800" dirty="0">
                <a:solidFill>
                  <a:schemeClr val="bg1">
                    <a:lumMod val="95000"/>
                  </a:schemeClr>
                </a:solidFill>
                <a:latin typeface="Myriad Pro" panose="020B0503030403020204" pitchFamily="34" charset="0"/>
              </a:rPr>
              <a:t>que formarão outros discípulos e assim indefinidamente até a volta de Cristo.</a:t>
            </a:r>
          </a:p>
        </p:txBody>
      </p:sp>
      <p:pic>
        <p:nvPicPr>
          <p:cNvPr id="4" name="Imagem 3">
            <a:extLst>
              <a:ext uri="{FF2B5EF4-FFF2-40B4-BE49-F238E27FC236}">
                <a16:creationId xmlns:a16="http://schemas.microsoft.com/office/drawing/2014/main" id="{322D0781-2FA6-ED48-B456-8D7113A709A4}"/>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2750513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335360" y="548680"/>
            <a:ext cx="11521280" cy="5976664"/>
          </a:xfrm>
        </p:spPr>
        <p:txBody>
          <a:bodyPr>
            <a:normAutofit/>
          </a:bodyPr>
          <a:lstStyle/>
          <a:p>
            <a:r>
              <a:rPr lang="pt-BR" sz="5400" dirty="0">
                <a:solidFill>
                  <a:schemeClr val="bg1">
                    <a:lumMod val="95000"/>
                  </a:schemeClr>
                </a:solidFill>
                <a:latin typeface="Myriad Pro" panose="020B0503030403020204" pitchFamily="34" charset="0"/>
              </a:rPr>
              <a:t>A primeira ação do escolhido de Deus para realização da Sua obra é, sem dúvida, a </a:t>
            </a:r>
            <a:r>
              <a:rPr lang="pt-BR" sz="5400" dirty="0">
                <a:solidFill>
                  <a:srgbClr val="FFFF00"/>
                </a:solidFill>
                <a:latin typeface="Myriad Pro" panose="020B0503030403020204" pitchFamily="34" charset="0"/>
              </a:rPr>
              <a:t>oração</a:t>
            </a:r>
            <a:r>
              <a:rPr lang="pt-BR" sz="5400" dirty="0">
                <a:solidFill>
                  <a:schemeClr val="bg1">
                    <a:lumMod val="95000"/>
                  </a:schemeClr>
                </a:solidFill>
                <a:latin typeface="Myriad Pro" panose="020B0503030403020204" pitchFamily="34" charset="0"/>
              </a:rPr>
              <a:t> para saber a </a:t>
            </a:r>
            <a:r>
              <a:rPr lang="pt-BR" sz="5400" dirty="0">
                <a:solidFill>
                  <a:srgbClr val="FFFF00"/>
                </a:solidFill>
                <a:latin typeface="Myriad Pro" panose="020B0503030403020204" pitchFamily="34" charset="0"/>
              </a:rPr>
              <a:t>vontade de Deus </a:t>
            </a:r>
          </a:p>
        </p:txBody>
      </p:sp>
      <p:pic>
        <p:nvPicPr>
          <p:cNvPr id="4" name="Imagem 3">
            <a:extLst>
              <a:ext uri="{FF2B5EF4-FFF2-40B4-BE49-F238E27FC236}">
                <a16:creationId xmlns:a16="http://schemas.microsoft.com/office/drawing/2014/main" id="{52A3B998-4815-9746-B1EE-3CEEA3DEDA9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3517840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79376" y="764704"/>
            <a:ext cx="11449272" cy="5544616"/>
          </a:xfrm>
        </p:spPr>
        <p:txBody>
          <a:bodyPr>
            <a:normAutofit/>
          </a:bodyPr>
          <a:lstStyle/>
          <a:p>
            <a:r>
              <a:rPr lang="pt-BR" sz="4800" dirty="0">
                <a:solidFill>
                  <a:schemeClr val="bg1">
                    <a:lumMod val="95000"/>
                  </a:schemeClr>
                </a:solidFill>
                <a:latin typeface="Myriad Pro" panose="020B0503030403020204" pitchFamily="34" charset="0"/>
              </a:rPr>
              <a:t>João 15:5 Eu sou a videira, vós as varas; quem está em mim, e eu nele, esse dá muito fruto; porque </a:t>
            </a:r>
            <a:r>
              <a:rPr lang="pt-BR" sz="4800" u="sng" dirty="0">
                <a:solidFill>
                  <a:srgbClr val="FFFF00"/>
                </a:solidFill>
                <a:latin typeface="Myriad Pro" panose="020B0503030403020204" pitchFamily="34" charset="0"/>
              </a:rPr>
              <a:t>sem mim nada podeis fazer</a:t>
            </a:r>
            <a:r>
              <a:rPr lang="pt-BR" sz="4800" dirty="0">
                <a:solidFill>
                  <a:schemeClr val="bg1">
                    <a:lumMod val="95000"/>
                  </a:schemeClr>
                </a:solidFill>
                <a:latin typeface="Myriad Pro" panose="020B0503030403020204" pitchFamily="34" charset="0"/>
              </a:rPr>
              <a:t>. </a:t>
            </a:r>
          </a:p>
        </p:txBody>
      </p:sp>
      <p:pic>
        <p:nvPicPr>
          <p:cNvPr id="4" name="Imagem 3">
            <a:extLst>
              <a:ext uri="{FF2B5EF4-FFF2-40B4-BE49-F238E27FC236}">
                <a16:creationId xmlns:a16="http://schemas.microsoft.com/office/drawing/2014/main" id="{2DB3E562-9A9B-BE43-B852-24E05416322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2549466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07368" y="1039484"/>
            <a:ext cx="11377264" cy="4752528"/>
          </a:xfrm>
        </p:spPr>
        <p:txBody>
          <a:bodyPr>
            <a:normAutofit/>
          </a:bodyPr>
          <a:lstStyle/>
          <a:p>
            <a:pPr algn="ctr"/>
            <a:r>
              <a:rPr lang="pt-BR" sz="5400" b="1" dirty="0">
                <a:solidFill>
                  <a:schemeClr val="bg1">
                    <a:lumMod val="95000"/>
                  </a:schemeClr>
                </a:solidFill>
                <a:latin typeface="Myriad Pro" panose="020B0503030403020204" pitchFamily="34" charset="0"/>
              </a:rPr>
              <a:t>A ATIVIDADE DE </a:t>
            </a:r>
            <a:r>
              <a:rPr lang="pt-BR" sz="5400" b="1" dirty="0">
                <a:solidFill>
                  <a:srgbClr val="FFFF00"/>
                </a:solidFill>
                <a:latin typeface="Myriad Pro" panose="020B0503030403020204" pitchFamily="34" charset="0"/>
              </a:rPr>
              <a:t>ORAÇÃO</a:t>
            </a:r>
          </a:p>
        </p:txBody>
      </p:sp>
      <p:pic>
        <p:nvPicPr>
          <p:cNvPr id="4" name="Imagem 3">
            <a:extLst>
              <a:ext uri="{FF2B5EF4-FFF2-40B4-BE49-F238E27FC236}">
                <a16:creationId xmlns:a16="http://schemas.microsoft.com/office/drawing/2014/main" id="{013B89C7-A029-4241-AB1B-F4BA4B6C530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3481098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191344" y="476672"/>
            <a:ext cx="11449272" cy="5688632"/>
          </a:xfrm>
        </p:spPr>
        <p:txBody>
          <a:bodyPr>
            <a:normAutofit/>
          </a:bodyPr>
          <a:lstStyle/>
          <a:p>
            <a:pPr algn="ctr"/>
            <a:r>
              <a:rPr lang="pt-BR" sz="5400" dirty="0">
                <a:solidFill>
                  <a:schemeClr val="bg1"/>
                </a:solidFill>
                <a:latin typeface="Myriad Pro" panose="020B0503030403020204" pitchFamily="34" charset="0"/>
              </a:rPr>
              <a:t>No campo de oração Jesus nos deixou </a:t>
            </a:r>
            <a:br>
              <a:rPr lang="pt-BR" sz="5400" dirty="0">
                <a:solidFill>
                  <a:schemeClr val="bg1"/>
                </a:solidFill>
                <a:latin typeface="Myriad Pro" panose="020B0503030403020204" pitchFamily="34" charset="0"/>
              </a:rPr>
            </a:br>
            <a:r>
              <a:rPr lang="pt-BR" sz="5400" dirty="0">
                <a:solidFill>
                  <a:schemeClr val="bg1"/>
                </a:solidFill>
                <a:latin typeface="Myriad Pro" panose="020B0503030403020204" pitchFamily="34" charset="0"/>
              </a:rPr>
              <a:t>um grande </a:t>
            </a:r>
            <a:r>
              <a:rPr lang="pt-BR" sz="5400" dirty="0">
                <a:solidFill>
                  <a:srgbClr val="FFFF00"/>
                </a:solidFill>
                <a:latin typeface="Myriad Pro" panose="020B0503030403020204" pitchFamily="34" charset="0"/>
              </a:rPr>
              <a:t>legado</a:t>
            </a:r>
            <a:r>
              <a:rPr lang="pt-BR" sz="5400" dirty="0">
                <a:solidFill>
                  <a:schemeClr val="bg1"/>
                </a:solidFill>
                <a:latin typeface="Myriad Pro" panose="020B0503030403020204" pitchFamily="34" charset="0"/>
              </a:rPr>
              <a:t>. </a:t>
            </a:r>
            <a:br>
              <a:rPr lang="pt-BR" sz="5400" dirty="0">
                <a:solidFill>
                  <a:schemeClr val="bg1"/>
                </a:solidFill>
                <a:latin typeface="Myriad Pro" panose="020B0503030403020204" pitchFamily="34" charset="0"/>
              </a:rPr>
            </a:br>
            <a:br>
              <a:rPr lang="pt-BR" sz="5400" dirty="0">
                <a:solidFill>
                  <a:schemeClr val="bg1"/>
                </a:solidFill>
                <a:latin typeface="Myriad Pro" panose="020B0503030403020204" pitchFamily="34" charset="0"/>
              </a:rPr>
            </a:br>
            <a:r>
              <a:rPr lang="pt-BR" sz="5400" dirty="0" err="1">
                <a:solidFill>
                  <a:schemeClr val="bg1"/>
                </a:solidFill>
                <a:latin typeface="Myriad Pro" panose="020B0503030403020204" pitchFamily="34" charset="0"/>
              </a:rPr>
              <a:t>Mat</a:t>
            </a:r>
            <a:r>
              <a:rPr lang="pt-BR" sz="5400" dirty="0">
                <a:solidFill>
                  <a:schemeClr val="bg1"/>
                </a:solidFill>
                <a:latin typeface="Myriad Pro" panose="020B0503030403020204" pitchFamily="34" charset="0"/>
              </a:rPr>
              <a:t> 21:13a E disse-lhes: </a:t>
            </a:r>
            <a:r>
              <a:rPr lang="pt-BR" sz="5400" i="1" dirty="0">
                <a:solidFill>
                  <a:schemeClr val="bg1"/>
                </a:solidFill>
                <a:latin typeface="Myriad Pro" panose="020B0503030403020204" pitchFamily="34" charset="0"/>
              </a:rPr>
              <a:t>Está escrito: </a:t>
            </a:r>
            <a:br>
              <a:rPr lang="pt-BR" sz="5400" i="1" dirty="0">
                <a:solidFill>
                  <a:schemeClr val="bg1"/>
                </a:solidFill>
                <a:latin typeface="Myriad Pro" panose="020B0503030403020204" pitchFamily="34" charset="0"/>
              </a:rPr>
            </a:br>
            <a:r>
              <a:rPr lang="pt-BR" sz="5400" i="1" dirty="0">
                <a:solidFill>
                  <a:schemeClr val="bg1"/>
                </a:solidFill>
                <a:latin typeface="Myriad Pro" panose="020B0503030403020204" pitchFamily="34" charset="0"/>
              </a:rPr>
              <a:t>A minha casa será chamada casa </a:t>
            </a:r>
            <a:br>
              <a:rPr lang="pt-BR" sz="5400" i="1" dirty="0">
                <a:solidFill>
                  <a:schemeClr val="bg1"/>
                </a:solidFill>
                <a:latin typeface="Myriad Pro" panose="020B0503030403020204" pitchFamily="34" charset="0"/>
              </a:rPr>
            </a:br>
            <a:r>
              <a:rPr lang="pt-BR" sz="5400" i="1" dirty="0">
                <a:solidFill>
                  <a:schemeClr val="bg1"/>
                </a:solidFill>
                <a:latin typeface="Myriad Pro" panose="020B0503030403020204" pitchFamily="34" charset="0"/>
              </a:rPr>
              <a:t>de oração</a:t>
            </a:r>
            <a:r>
              <a:rPr lang="pt-BR" sz="5400" dirty="0">
                <a:solidFill>
                  <a:schemeClr val="bg1"/>
                </a:solidFill>
                <a:latin typeface="Myriad Pro" panose="020B0503030403020204" pitchFamily="34" charset="0"/>
              </a:rPr>
              <a:t>; </a:t>
            </a:r>
          </a:p>
        </p:txBody>
      </p:sp>
      <p:pic>
        <p:nvPicPr>
          <p:cNvPr id="4" name="Imagem 3">
            <a:extLst>
              <a:ext uri="{FF2B5EF4-FFF2-40B4-BE49-F238E27FC236}">
                <a16:creationId xmlns:a16="http://schemas.microsoft.com/office/drawing/2014/main" id="{55380600-6358-474C-97A9-E9AA58FD0EF1}"/>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78909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191344" y="2381132"/>
            <a:ext cx="11881320" cy="2088232"/>
          </a:xfrm>
        </p:spPr>
        <p:txBody>
          <a:bodyPr>
            <a:normAutofit/>
          </a:bodyPr>
          <a:lstStyle/>
          <a:p>
            <a:pPr algn="ctr"/>
            <a:r>
              <a:rPr lang="pt-BR" sz="4800" b="1" dirty="0">
                <a:solidFill>
                  <a:schemeClr val="bg1"/>
                </a:solidFill>
                <a:latin typeface="Myriad Pro" panose="020B0503030403020204" pitchFamily="34" charset="0"/>
              </a:rPr>
              <a:t>VEJAMOS A VIDA ATIVA </a:t>
            </a:r>
            <a:br>
              <a:rPr lang="pt-BR" sz="4800" b="1" dirty="0">
                <a:solidFill>
                  <a:schemeClr val="bg1"/>
                </a:solidFill>
                <a:latin typeface="Myriad Pro" panose="020B0503030403020204" pitchFamily="34" charset="0"/>
              </a:rPr>
            </a:br>
            <a:r>
              <a:rPr lang="pt-BR" sz="4800" b="1" dirty="0">
                <a:solidFill>
                  <a:schemeClr val="bg1"/>
                </a:solidFill>
                <a:latin typeface="Myriad Pro" panose="020B0503030403020204" pitchFamily="34" charset="0"/>
              </a:rPr>
              <a:t>DE ORAÇÃO DE JESUS:</a:t>
            </a:r>
          </a:p>
        </p:txBody>
      </p:sp>
      <p:pic>
        <p:nvPicPr>
          <p:cNvPr id="4" name="Imagem 3">
            <a:extLst>
              <a:ext uri="{FF2B5EF4-FFF2-40B4-BE49-F238E27FC236}">
                <a16:creationId xmlns:a16="http://schemas.microsoft.com/office/drawing/2014/main" id="{DAFC1159-195C-9245-9033-AD9E08198FD7}"/>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64352" y="5589240"/>
            <a:ext cx="2759618" cy="977365"/>
          </a:xfrm>
          <a:prstGeom prst="rect">
            <a:avLst/>
          </a:prstGeom>
        </p:spPr>
      </p:pic>
    </p:spTree>
    <p:extLst>
      <p:ext uri="{BB962C8B-B14F-4D97-AF65-F5344CB8AC3E}">
        <p14:creationId xmlns:p14="http://schemas.microsoft.com/office/powerpoint/2010/main" val="30296391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7368" y="1484784"/>
            <a:ext cx="11233248" cy="1200329"/>
          </a:xfrm>
          <a:prstGeom prst="rect">
            <a:avLst/>
          </a:prstGeom>
          <a:noFill/>
        </p:spPr>
        <p:txBody>
          <a:bodyPr wrap="square" rtlCol="0">
            <a:spAutoFit/>
          </a:bodyPr>
          <a:lstStyle/>
          <a:p>
            <a:r>
              <a:rPr lang="pt-BR" sz="3600" dirty="0">
                <a:solidFill>
                  <a:schemeClr val="bg1"/>
                </a:solidFill>
                <a:latin typeface="Myriad Pro" panose="020B0503030403020204" pitchFamily="34" charset="0"/>
              </a:rPr>
              <a:t> </a:t>
            </a:r>
            <a:r>
              <a:rPr lang="pt-BR" sz="3600" dirty="0" err="1">
                <a:solidFill>
                  <a:schemeClr val="bg1"/>
                </a:solidFill>
                <a:latin typeface="Myriad Pro" panose="020B0503030403020204" pitchFamily="34" charset="0"/>
              </a:rPr>
              <a:t>Mat</a:t>
            </a:r>
            <a:r>
              <a:rPr lang="pt-BR" sz="3600" dirty="0">
                <a:solidFill>
                  <a:schemeClr val="bg1"/>
                </a:solidFill>
                <a:latin typeface="Myriad Pro" panose="020B0503030403020204" pitchFamily="34" charset="0"/>
              </a:rPr>
              <a:t> 14:23 </a:t>
            </a:r>
            <a:r>
              <a:rPr lang="pt-BR" sz="3600" i="1" dirty="0">
                <a:solidFill>
                  <a:schemeClr val="bg1"/>
                </a:solidFill>
                <a:latin typeface="Myriad Pro" panose="020B0503030403020204" pitchFamily="34" charset="0"/>
              </a:rPr>
              <a:t>Jesus despede a multidão e vai orar sozinho</a:t>
            </a:r>
            <a:r>
              <a:rPr lang="pt-BR" sz="3600" dirty="0">
                <a:solidFill>
                  <a:schemeClr val="bg1"/>
                </a:solidFill>
                <a:latin typeface="Myriad Pro" panose="020B0503030403020204" pitchFamily="34" charset="0"/>
              </a:rPr>
              <a:t>.</a:t>
            </a:r>
          </a:p>
        </p:txBody>
      </p:sp>
      <p:sp>
        <p:nvSpPr>
          <p:cNvPr id="5" name="Título 4">
            <a:extLst>
              <a:ext uri="{FF2B5EF4-FFF2-40B4-BE49-F238E27FC236}">
                <a16:creationId xmlns:a16="http://schemas.microsoft.com/office/drawing/2014/main" id="{FCC187EB-4529-F349-9AFE-03F0A0DA3705}"/>
              </a:ext>
            </a:extLst>
          </p:cNvPr>
          <p:cNvSpPr>
            <a:spLocks noGrp="1"/>
          </p:cNvSpPr>
          <p:nvPr>
            <p:ph type="title"/>
          </p:nvPr>
        </p:nvSpPr>
        <p:spPr>
          <a:xfrm>
            <a:off x="479376" y="476673"/>
            <a:ext cx="10515600" cy="936103"/>
          </a:xfrm>
        </p:spPr>
        <p:txBody>
          <a:bodyPr/>
          <a:lstStyle/>
          <a:p>
            <a:r>
              <a:rPr lang="pt-BR" b="1" dirty="0">
                <a:solidFill>
                  <a:schemeClr val="bg1"/>
                </a:solidFill>
                <a:latin typeface="Myriad Pro" panose="020B0503030403020204" pitchFamily="34" charset="0"/>
              </a:rPr>
              <a:t>A VIDA ATIVA DE ORAÇÃO DE JESUS</a:t>
            </a:r>
            <a:endParaRPr lang="pt-BR" dirty="0">
              <a:solidFill>
                <a:schemeClr val="bg1"/>
              </a:solidFill>
            </a:endParaRPr>
          </a:p>
        </p:txBody>
      </p:sp>
      <p:pic>
        <p:nvPicPr>
          <p:cNvPr id="6" name="Imagem 5">
            <a:extLst>
              <a:ext uri="{FF2B5EF4-FFF2-40B4-BE49-F238E27FC236}">
                <a16:creationId xmlns:a16="http://schemas.microsoft.com/office/drawing/2014/main" id="{1A232119-121E-3446-8DAD-F9913CCB3B5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7" name="CaixaDeTexto 6"/>
          <p:cNvSpPr txBox="1"/>
          <p:nvPr/>
        </p:nvSpPr>
        <p:spPr>
          <a:xfrm>
            <a:off x="407368" y="2804735"/>
            <a:ext cx="11233248" cy="1200329"/>
          </a:xfrm>
          <a:prstGeom prst="rect">
            <a:avLst/>
          </a:prstGeom>
          <a:noFill/>
        </p:spPr>
        <p:txBody>
          <a:bodyPr wrap="square" rtlCol="0">
            <a:spAutoFit/>
          </a:bodyPr>
          <a:lstStyle/>
          <a:p>
            <a:r>
              <a:rPr lang="pt-BR" sz="3600" dirty="0">
                <a:solidFill>
                  <a:schemeClr val="bg1"/>
                </a:solidFill>
                <a:latin typeface="Myriad Pro" panose="020B0503030403020204" pitchFamily="34" charset="0"/>
              </a:rPr>
              <a:t> </a:t>
            </a:r>
            <a:r>
              <a:rPr lang="pt-BR" sz="3600" dirty="0" err="1">
                <a:solidFill>
                  <a:schemeClr val="bg1"/>
                </a:solidFill>
                <a:latin typeface="Myriad Pro" panose="020B0503030403020204" pitchFamily="34" charset="0"/>
              </a:rPr>
              <a:t>Mat</a:t>
            </a:r>
            <a:r>
              <a:rPr lang="pt-BR" sz="3600" dirty="0">
                <a:solidFill>
                  <a:schemeClr val="bg1"/>
                </a:solidFill>
                <a:latin typeface="Myriad Pro" panose="020B0503030403020204" pitchFamily="34" charset="0"/>
              </a:rPr>
              <a:t> 26:42 </a:t>
            </a:r>
            <a:r>
              <a:rPr lang="pt-BR" sz="3600" i="1" dirty="0">
                <a:solidFill>
                  <a:schemeClr val="bg1"/>
                </a:solidFill>
                <a:latin typeface="Myriad Pro" panose="020B0503030403020204" pitchFamily="34" charset="0"/>
              </a:rPr>
              <a:t>Jesus orou pelo sofrimento que iria passar</a:t>
            </a:r>
            <a:r>
              <a:rPr lang="pt-BR" sz="3600" dirty="0">
                <a:solidFill>
                  <a:schemeClr val="bg1"/>
                </a:solidFill>
                <a:latin typeface="Myriad Pro" panose="020B0503030403020204" pitchFamily="34" charset="0"/>
              </a:rPr>
              <a:t>.</a:t>
            </a:r>
          </a:p>
        </p:txBody>
      </p:sp>
      <p:sp>
        <p:nvSpPr>
          <p:cNvPr id="8" name="CaixaDeTexto 7"/>
          <p:cNvSpPr txBox="1"/>
          <p:nvPr/>
        </p:nvSpPr>
        <p:spPr>
          <a:xfrm>
            <a:off x="407368" y="4172887"/>
            <a:ext cx="11233248" cy="1200329"/>
          </a:xfrm>
          <a:prstGeom prst="rect">
            <a:avLst/>
          </a:prstGeom>
          <a:noFill/>
        </p:spPr>
        <p:txBody>
          <a:bodyPr wrap="square" rtlCol="0">
            <a:spAutoFit/>
          </a:bodyPr>
          <a:lstStyle/>
          <a:p>
            <a:r>
              <a:rPr lang="pt-BR" sz="3600" dirty="0">
                <a:solidFill>
                  <a:schemeClr val="bg1"/>
                </a:solidFill>
                <a:latin typeface="Myriad Pro" panose="020B0503030403020204" pitchFamily="34" charset="0"/>
              </a:rPr>
              <a:t> Lucas 22:41-42 </a:t>
            </a:r>
            <a:r>
              <a:rPr lang="pt-BR" sz="3600" i="1" dirty="0">
                <a:solidFill>
                  <a:schemeClr val="bg1"/>
                </a:solidFill>
                <a:latin typeface="Myriad Pro" panose="020B0503030403020204" pitchFamily="34" charset="0"/>
              </a:rPr>
              <a:t>Jesus expôs Sua angustia, mas se submeteu à vontade do Pai</a:t>
            </a:r>
            <a:r>
              <a:rPr lang="pt-BR" sz="3600" dirty="0">
                <a:solidFill>
                  <a:schemeClr val="bg1"/>
                </a:solidFill>
                <a:latin typeface="Myriad Pro" panose="020B0503030403020204" pitchFamily="34" charset="0"/>
              </a:rPr>
              <a:t>.</a:t>
            </a:r>
          </a:p>
        </p:txBody>
      </p:sp>
      <p:sp>
        <p:nvSpPr>
          <p:cNvPr id="9" name="CaixaDeTexto 8"/>
          <p:cNvSpPr txBox="1"/>
          <p:nvPr/>
        </p:nvSpPr>
        <p:spPr>
          <a:xfrm>
            <a:off x="420620" y="5541039"/>
            <a:ext cx="11233248" cy="1200329"/>
          </a:xfrm>
          <a:prstGeom prst="rect">
            <a:avLst/>
          </a:prstGeom>
          <a:noFill/>
        </p:spPr>
        <p:txBody>
          <a:bodyPr wrap="square" rtlCol="0">
            <a:spAutoFit/>
          </a:bodyPr>
          <a:lstStyle/>
          <a:p>
            <a:r>
              <a:rPr lang="pt-BR" sz="3600" dirty="0">
                <a:solidFill>
                  <a:schemeClr val="bg1"/>
                </a:solidFill>
                <a:latin typeface="Myriad Pro" panose="020B0503030403020204" pitchFamily="34" charset="0"/>
              </a:rPr>
              <a:t> Lucas 6:12,13 </a:t>
            </a:r>
            <a:r>
              <a:rPr lang="pt-BR" sz="3600" i="1" dirty="0">
                <a:solidFill>
                  <a:schemeClr val="bg1"/>
                </a:solidFill>
                <a:latin typeface="Myriad Pro" panose="020B0503030403020204" pitchFamily="34" charset="0"/>
              </a:rPr>
              <a:t>Jesus ora para escolher seus  discípulos</a:t>
            </a:r>
            <a:r>
              <a:rPr lang="pt-BR" sz="3600" dirty="0">
                <a:solidFill>
                  <a:schemeClr val="bg1"/>
                </a:solidFill>
                <a:latin typeface="Myriad Pro" panose="020B0503030403020204" pitchFamily="34" charset="0"/>
              </a:rPr>
              <a:t>.</a:t>
            </a:r>
          </a:p>
        </p:txBody>
      </p:sp>
    </p:spTree>
    <p:extLst>
      <p:ext uri="{BB962C8B-B14F-4D97-AF65-F5344CB8AC3E}">
        <p14:creationId xmlns:p14="http://schemas.microsoft.com/office/powerpoint/2010/main" val="20345176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0" fill="hold"/>
                                        <p:tgtEl>
                                          <p:spTgt spid="2"/>
                                        </p:tgtEl>
                                        <p:attrNameLst>
                                          <p:attrName>ppt_x</p:attrName>
                                        </p:attrNameLst>
                                      </p:cBhvr>
                                      <p:tavLst>
                                        <p:tav tm="0">
                                          <p:val>
                                            <p:strVal val="#ppt_x"/>
                                          </p:val>
                                        </p:tav>
                                        <p:tav tm="100000">
                                          <p:val>
                                            <p:strVal val="#ppt_x"/>
                                          </p:val>
                                        </p:tav>
                                      </p:tavLst>
                                    </p:anim>
                                    <p:anim calcmode="lin" valueType="num">
                                      <p:cBhvr additive="base">
                                        <p:cTn id="8" dur="2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0" fill="hold"/>
                                        <p:tgtEl>
                                          <p:spTgt spid="7"/>
                                        </p:tgtEl>
                                        <p:attrNameLst>
                                          <p:attrName>ppt_x</p:attrName>
                                        </p:attrNameLst>
                                      </p:cBhvr>
                                      <p:tavLst>
                                        <p:tav tm="0">
                                          <p:val>
                                            <p:strVal val="#ppt_x"/>
                                          </p:val>
                                        </p:tav>
                                        <p:tav tm="100000">
                                          <p:val>
                                            <p:strVal val="#ppt_x"/>
                                          </p:val>
                                        </p:tav>
                                      </p:tavLst>
                                    </p:anim>
                                    <p:anim calcmode="lin" valueType="num">
                                      <p:cBhvr additive="base">
                                        <p:cTn id="14" dur="2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2500" fill="hold"/>
                                        <p:tgtEl>
                                          <p:spTgt spid="8"/>
                                        </p:tgtEl>
                                        <p:attrNameLst>
                                          <p:attrName>ppt_x</p:attrName>
                                        </p:attrNameLst>
                                      </p:cBhvr>
                                      <p:tavLst>
                                        <p:tav tm="0">
                                          <p:val>
                                            <p:strVal val="#ppt_x"/>
                                          </p:val>
                                        </p:tav>
                                        <p:tav tm="100000">
                                          <p:val>
                                            <p:strVal val="#ppt_x"/>
                                          </p:val>
                                        </p:tav>
                                      </p:tavLst>
                                    </p:anim>
                                    <p:anim calcmode="lin" valueType="num">
                                      <p:cBhvr additive="base">
                                        <p:cTn id="20" dur="2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0" fill="hold"/>
                                        <p:tgtEl>
                                          <p:spTgt spid="9"/>
                                        </p:tgtEl>
                                        <p:attrNameLst>
                                          <p:attrName>ppt_x</p:attrName>
                                        </p:attrNameLst>
                                      </p:cBhvr>
                                      <p:tavLst>
                                        <p:tav tm="0">
                                          <p:val>
                                            <p:strVal val="0-#ppt_w/2"/>
                                          </p:val>
                                        </p:tav>
                                        <p:tav tm="100000">
                                          <p:val>
                                            <p:strVal val="#ppt_x"/>
                                          </p:val>
                                        </p:tav>
                                      </p:tavLst>
                                    </p:anim>
                                    <p:anim calcmode="lin" valueType="num">
                                      <p:cBhvr additive="base">
                                        <p:cTn id="26" dur="2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548680"/>
            <a:ext cx="11593288" cy="5949280"/>
          </a:xfrm>
        </p:spPr>
        <p:txBody>
          <a:bodyPr>
            <a:normAutofit/>
          </a:bodyPr>
          <a:lstStyle/>
          <a:p>
            <a:pPr algn="ctr"/>
            <a:r>
              <a:rPr lang="pt-BR" sz="5400" dirty="0">
                <a:solidFill>
                  <a:schemeClr val="bg1"/>
                </a:solidFill>
                <a:latin typeface="Myriad Pro" panose="020B0503030403020204" pitchFamily="34" charset="0"/>
              </a:rPr>
              <a:t>Quando oramos estamos </a:t>
            </a:r>
            <a:r>
              <a:rPr lang="pt-BR" sz="5400" dirty="0">
                <a:solidFill>
                  <a:srgbClr val="FFFF00"/>
                </a:solidFill>
                <a:latin typeface="Myriad Pro" panose="020B0503030403020204" pitchFamily="34" charset="0"/>
              </a:rPr>
              <a:t>demonstrando</a:t>
            </a:r>
            <a:r>
              <a:rPr lang="pt-BR" sz="5400" dirty="0">
                <a:solidFill>
                  <a:schemeClr val="bg1"/>
                </a:solidFill>
                <a:latin typeface="Myriad Pro" panose="020B0503030403020204" pitchFamily="34" charset="0"/>
              </a:rPr>
              <a:t> a Deus o que está em nosso coração. Expomos nossos desejos, nossos anseios, nossa visão; mostramos o que está lá dentro de nós.</a:t>
            </a:r>
          </a:p>
        </p:txBody>
      </p:sp>
      <p:pic>
        <p:nvPicPr>
          <p:cNvPr id="4" name="Imagem 3">
            <a:extLst>
              <a:ext uri="{FF2B5EF4-FFF2-40B4-BE49-F238E27FC236}">
                <a16:creationId xmlns:a16="http://schemas.microsoft.com/office/drawing/2014/main" id="{831E1F90-0125-1B40-B5F3-3DCF7C43812F}"/>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7380315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703512" y="1988840"/>
            <a:ext cx="8712968" cy="2736304"/>
          </a:xfrm>
        </p:spPr>
        <p:txBody>
          <a:bodyPr>
            <a:normAutofit/>
          </a:bodyPr>
          <a:lstStyle/>
          <a:p>
            <a:r>
              <a:rPr lang="pt-BR" sz="6000" b="1" dirty="0">
                <a:solidFill>
                  <a:schemeClr val="bg1"/>
                </a:solidFill>
                <a:latin typeface="Myriad Pro" panose="020B0503030403020204" pitchFamily="34" charset="0"/>
              </a:rPr>
              <a:t>MEDITAÇÃO SOBRE </a:t>
            </a:r>
            <a:br>
              <a:rPr lang="pt-BR" sz="6000" b="1" dirty="0">
                <a:solidFill>
                  <a:schemeClr val="bg1"/>
                </a:solidFill>
                <a:latin typeface="Myriad Pro" panose="020B0503030403020204" pitchFamily="34" charset="0"/>
              </a:rPr>
            </a:br>
            <a:r>
              <a:rPr lang="pt-BR" sz="6000" b="1" dirty="0">
                <a:solidFill>
                  <a:schemeClr val="bg1"/>
                </a:solidFill>
                <a:latin typeface="Myriad Pro" panose="020B0503030403020204" pitchFamily="34" charset="0"/>
              </a:rPr>
              <a:t>OS ATOS DA CRIAÇÃO</a:t>
            </a:r>
          </a:p>
        </p:txBody>
      </p:sp>
      <p:pic>
        <p:nvPicPr>
          <p:cNvPr id="4" name="Imagem 3">
            <a:extLst>
              <a:ext uri="{FF2B5EF4-FFF2-40B4-BE49-F238E27FC236}">
                <a16:creationId xmlns:a16="http://schemas.microsoft.com/office/drawing/2014/main" id="{D13A4094-4EFB-994F-B03D-67CF08133A6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3664099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07368" y="2564904"/>
            <a:ext cx="10729192" cy="2016224"/>
          </a:xfrm>
        </p:spPr>
        <p:txBody>
          <a:bodyPr>
            <a:normAutofit/>
          </a:bodyPr>
          <a:lstStyle/>
          <a:p>
            <a:pPr algn="ctr"/>
            <a:r>
              <a:rPr lang="pt-BR" sz="5400" b="1" dirty="0">
                <a:solidFill>
                  <a:srgbClr val="FFFF00"/>
                </a:solidFill>
                <a:latin typeface="Myriad Pro" panose="020B0503030403020204" pitchFamily="34" charset="0"/>
              </a:rPr>
              <a:t>PROPÓSITOS </a:t>
            </a:r>
            <a:r>
              <a:rPr lang="pt-BR" sz="5400" b="1" dirty="0">
                <a:solidFill>
                  <a:schemeClr val="bg1"/>
                </a:solidFill>
                <a:latin typeface="Myriad Pro" panose="020B0503030403020204" pitchFamily="34" charset="0"/>
              </a:rPr>
              <a:t>DE ORAÇÃO</a:t>
            </a:r>
          </a:p>
        </p:txBody>
      </p:sp>
      <p:pic>
        <p:nvPicPr>
          <p:cNvPr id="4" name="Imagem 3">
            <a:extLst>
              <a:ext uri="{FF2B5EF4-FFF2-40B4-BE49-F238E27FC236}">
                <a16:creationId xmlns:a16="http://schemas.microsoft.com/office/drawing/2014/main" id="{7A5F3484-E9B9-7046-A22C-397D52BF3637}"/>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0233862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79376" y="1556792"/>
            <a:ext cx="11233248" cy="4154984"/>
          </a:xfrm>
          <a:prstGeom prst="rect">
            <a:avLst/>
          </a:prstGeom>
          <a:noFill/>
        </p:spPr>
        <p:txBody>
          <a:bodyPr wrap="square" rtlCol="0">
            <a:spAutoFit/>
          </a:bodyPr>
          <a:lstStyle/>
          <a:p>
            <a:pPr marL="571500" indent="-571500">
              <a:buFont typeface="Arial" panose="020B0604020202020204" pitchFamily="34" charset="0"/>
              <a:buChar char="•"/>
            </a:pPr>
            <a:r>
              <a:rPr lang="pt-BR" sz="4400" dirty="0">
                <a:solidFill>
                  <a:schemeClr val="bg1">
                    <a:lumMod val="95000"/>
                  </a:schemeClr>
                </a:solidFill>
                <a:latin typeface="Myriad Pro" panose="020B0503030403020204" pitchFamily="34" charset="0"/>
              </a:rPr>
              <a:t>por cada membro do grupo;</a:t>
            </a:r>
          </a:p>
          <a:p>
            <a:pPr marL="571500" indent="-571500">
              <a:buFont typeface="Arial" panose="020B0604020202020204" pitchFamily="34" charset="0"/>
              <a:buChar char="•"/>
            </a:pPr>
            <a:r>
              <a:rPr lang="pt-BR" sz="4400" dirty="0">
                <a:solidFill>
                  <a:schemeClr val="bg1">
                    <a:lumMod val="95000"/>
                  </a:schemeClr>
                </a:solidFill>
                <a:latin typeface="Myriad Pro" panose="020B0503030403020204" pitchFamily="34" charset="0"/>
              </a:rPr>
              <a:t>pela saúde espiritual do grupo; </a:t>
            </a:r>
          </a:p>
          <a:p>
            <a:pPr marL="571500" indent="-571500">
              <a:buFont typeface="Arial" panose="020B0604020202020204" pitchFamily="34" charset="0"/>
              <a:buChar char="•"/>
            </a:pPr>
            <a:r>
              <a:rPr lang="pt-BR" sz="4400" dirty="0">
                <a:solidFill>
                  <a:schemeClr val="bg1">
                    <a:lumMod val="95000"/>
                  </a:schemeClr>
                </a:solidFill>
                <a:latin typeface="Myriad Pro" panose="020B0503030403020204" pitchFamily="34" charset="0"/>
              </a:rPr>
              <a:t>pela multiplicação do grupo; </a:t>
            </a:r>
          </a:p>
          <a:p>
            <a:pPr marL="571500" indent="-571500">
              <a:buFont typeface="Arial" panose="020B0604020202020204" pitchFamily="34" charset="0"/>
              <a:buChar char="•"/>
            </a:pPr>
            <a:r>
              <a:rPr lang="pt-BR" sz="4400" dirty="0">
                <a:solidFill>
                  <a:schemeClr val="bg1">
                    <a:lumMod val="95000"/>
                  </a:schemeClr>
                </a:solidFill>
                <a:latin typeface="Myriad Pro" panose="020B0503030403020204" pitchFamily="34" charset="0"/>
              </a:rPr>
              <a:t>pela estratégia a ser aplicada a cada pessoa; </a:t>
            </a:r>
          </a:p>
          <a:p>
            <a:pPr marL="571500" indent="-571500">
              <a:buFont typeface="Arial" panose="020B0604020202020204" pitchFamily="34" charset="0"/>
              <a:buChar char="•"/>
            </a:pPr>
            <a:r>
              <a:rPr lang="pt-BR" sz="4400" dirty="0">
                <a:solidFill>
                  <a:schemeClr val="bg1">
                    <a:lumMod val="95000"/>
                  </a:schemeClr>
                </a:solidFill>
                <a:latin typeface="Myriad Pro" panose="020B0503030403020204" pitchFamily="34" charset="0"/>
              </a:rPr>
              <a:t>pelo despertamento de novos líderes; </a:t>
            </a:r>
          </a:p>
          <a:p>
            <a:pPr marL="571500" indent="-571500">
              <a:buFont typeface="Arial" panose="020B0604020202020204" pitchFamily="34" charset="0"/>
              <a:buChar char="•"/>
            </a:pPr>
            <a:r>
              <a:rPr lang="pt-BR" sz="4400" dirty="0">
                <a:solidFill>
                  <a:schemeClr val="bg1">
                    <a:lumMod val="95000"/>
                  </a:schemeClr>
                </a:solidFill>
                <a:latin typeface="Myriad Pro" panose="020B0503030403020204" pitchFamily="34" charset="0"/>
              </a:rPr>
              <a:t>pelas pessoas de contato.</a:t>
            </a:r>
          </a:p>
        </p:txBody>
      </p:sp>
      <p:sp>
        <p:nvSpPr>
          <p:cNvPr id="5" name="Título 4">
            <a:extLst>
              <a:ext uri="{FF2B5EF4-FFF2-40B4-BE49-F238E27FC236}">
                <a16:creationId xmlns:a16="http://schemas.microsoft.com/office/drawing/2014/main" id="{39D10364-415D-BD4E-A8DB-13311053914D}"/>
              </a:ext>
            </a:extLst>
          </p:cNvPr>
          <p:cNvSpPr>
            <a:spLocks noGrp="1"/>
          </p:cNvSpPr>
          <p:nvPr>
            <p:ph type="title"/>
          </p:nvPr>
        </p:nvSpPr>
        <p:spPr/>
        <p:txBody>
          <a:bodyPr/>
          <a:lstStyle/>
          <a:p>
            <a:r>
              <a:rPr lang="pt-BR" b="1" dirty="0">
                <a:solidFill>
                  <a:schemeClr val="bg1"/>
                </a:solidFill>
                <a:latin typeface="Myriad Pro" panose="020B0503030403020204" pitchFamily="34" charset="0"/>
              </a:rPr>
              <a:t>ORAR DIARIAMENTE</a:t>
            </a:r>
            <a:endParaRPr lang="pt-BR" dirty="0">
              <a:solidFill>
                <a:schemeClr val="bg1"/>
              </a:solidFill>
            </a:endParaRPr>
          </a:p>
        </p:txBody>
      </p:sp>
      <p:pic>
        <p:nvPicPr>
          <p:cNvPr id="6" name="Imagem 5">
            <a:extLst>
              <a:ext uri="{FF2B5EF4-FFF2-40B4-BE49-F238E27FC236}">
                <a16:creationId xmlns:a16="http://schemas.microsoft.com/office/drawing/2014/main" id="{D9D7ACC2-2EBB-B646-8331-2DFDF58EB914}"/>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42226843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404664"/>
            <a:ext cx="11665296" cy="5904656"/>
          </a:xfrm>
        </p:spPr>
        <p:txBody>
          <a:bodyPr>
            <a:normAutofit/>
          </a:bodyPr>
          <a:lstStyle/>
          <a:p>
            <a:pPr algn="ctr"/>
            <a:r>
              <a:rPr lang="pt-BR" dirty="0">
                <a:solidFill>
                  <a:schemeClr val="bg1">
                    <a:lumMod val="95000"/>
                  </a:schemeClr>
                </a:solidFill>
                <a:latin typeface="Myriad Pro" panose="020B0503030403020204" pitchFamily="34" charset="0"/>
              </a:rPr>
              <a:t>Você será movido a esse tipo de oração quando seu coração estiver totalmente voltado para o objetivo de ver pessoas se achegar a Cristo através do seu próprio comportamento, seu entusiasmo pelo evangelho, seu interesse em cuidar das pessoas envolvidas para que elas cresçam na vida espiritual.</a:t>
            </a:r>
          </a:p>
        </p:txBody>
      </p:sp>
      <p:pic>
        <p:nvPicPr>
          <p:cNvPr id="4" name="Imagem 3">
            <a:extLst>
              <a:ext uri="{FF2B5EF4-FFF2-40B4-BE49-F238E27FC236}">
                <a16:creationId xmlns:a16="http://schemas.microsoft.com/office/drawing/2014/main" id="{E58EFBFD-8C0C-E340-BEBA-2409540881A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5860052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E58EFBFD-8C0C-E340-BEBA-2409540881A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5" name="CaixaDeTexto 4"/>
          <p:cNvSpPr txBox="1"/>
          <p:nvPr/>
        </p:nvSpPr>
        <p:spPr>
          <a:xfrm>
            <a:off x="1055440" y="2272804"/>
            <a:ext cx="10081120" cy="2308324"/>
          </a:xfrm>
          <a:prstGeom prst="rect">
            <a:avLst/>
          </a:prstGeom>
          <a:noFill/>
        </p:spPr>
        <p:txBody>
          <a:bodyPr wrap="square" rtlCol="0">
            <a:spAutoFit/>
          </a:bodyPr>
          <a:lstStyle/>
          <a:p>
            <a:pPr algn="ctr"/>
            <a:r>
              <a:rPr lang="pt-BR" sz="4800" dirty="0">
                <a:solidFill>
                  <a:schemeClr val="bg1"/>
                </a:solidFill>
              </a:rPr>
              <a:t>O MAIOR CONTEUDO DISCIPULADOR DE UM FACILITADOR É SEU EXEMPLO DE VIDA</a:t>
            </a:r>
          </a:p>
        </p:txBody>
      </p:sp>
    </p:spTree>
    <p:extLst>
      <p:ext uri="{BB962C8B-B14F-4D97-AF65-F5344CB8AC3E}">
        <p14:creationId xmlns:p14="http://schemas.microsoft.com/office/powerpoint/2010/main" val="13435185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07368" y="1484784"/>
            <a:ext cx="11089232" cy="3024336"/>
          </a:xfrm>
        </p:spPr>
        <p:txBody>
          <a:bodyPr>
            <a:noAutofit/>
          </a:bodyPr>
          <a:lstStyle/>
          <a:p>
            <a:pPr algn="ctr"/>
            <a:r>
              <a:rPr lang="pt-BR" sz="4800" b="1" dirty="0">
                <a:solidFill>
                  <a:srgbClr val="FFFF00"/>
                </a:solidFill>
                <a:latin typeface="Myriad Pro" panose="020B0503030403020204" pitchFamily="34" charset="0"/>
              </a:rPr>
              <a:t>O QUE É </a:t>
            </a:r>
            <a:r>
              <a:rPr lang="pt-BR" sz="4800" b="1" dirty="0">
                <a:solidFill>
                  <a:schemeClr val="bg1">
                    <a:lumMod val="95000"/>
                  </a:schemeClr>
                </a:solidFill>
                <a:latin typeface="Myriad Pro" panose="020B0503030403020204" pitchFamily="34" charset="0"/>
              </a:rPr>
              <a:t>O DISCIPULADO</a:t>
            </a:r>
            <a:br>
              <a:rPr lang="pt-BR" sz="4800" b="1" dirty="0">
                <a:solidFill>
                  <a:schemeClr val="bg1">
                    <a:lumMod val="95000"/>
                  </a:schemeClr>
                </a:solidFill>
                <a:latin typeface="Myriad Pro" panose="020B0503030403020204" pitchFamily="34" charset="0"/>
              </a:rPr>
            </a:br>
            <a:r>
              <a:rPr lang="pt-BR" sz="4800" b="1" dirty="0">
                <a:solidFill>
                  <a:schemeClr val="bg1">
                    <a:lumMod val="95000"/>
                  </a:schemeClr>
                </a:solidFill>
                <a:latin typeface="Myriad Pro" panose="020B0503030403020204" pitchFamily="34" charset="0"/>
              </a:rPr>
              <a:t>E O QUE ELE </a:t>
            </a:r>
            <a:r>
              <a:rPr lang="pt-BR" sz="4800" b="1" dirty="0">
                <a:solidFill>
                  <a:srgbClr val="FFFF00"/>
                </a:solidFill>
                <a:latin typeface="Myriad Pro" panose="020B0503030403020204" pitchFamily="34" charset="0"/>
              </a:rPr>
              <a:t>NÃO É</a:t>
            </a:r>
            <a:r>
              <a:rPr lang="pt-BR" sz="4800" b="1" dirty="0">
                <a:solidFill>
                  <a:schemeClr val="bg1">
                    <a:lumMod val="95000"/>
                  </a:schemeClr>
                </a:solidFill>
                <a:latin typeface="Myriad Pro" panose="020B0503030403020204" pitchFamily="34" charset="0"/>
              </a:rPr>
              <a:t>.</a:t>
            </a:r>
          </a:p>
        </p:txBody>
      </p:sp>
      <p:pic>
        <p:nvPicPr>
          <p:cNvPr id="4" name="Imagem 3">
            <a:extLst>
              <a:ext uri="{FF2B5EF4-FFF2-40B4-BE49-F238E27FC236}">
                <a16:creationId xmlns:a16="http://schemas.microsoft.com/office/drawing/2014/main" id="{A6F783A0-CB15-0A47-A1F9-7B981C892EE8}"/>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8161584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D68E4268-8318-FD43-8491-51317145706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4" name="CaixaDeTexto 3"/>
          <p:cNvSpPr txBox="1"/>
          <p:nvPr/>
        </p:nvSpPr>
        <p:spPr>
          <a:xfrm>
            <a:off x="456728" y="1260049"/>
            <a:ext cx="11735272" cy="584775"/>
          </a:xfrm>
          <a:prstGeom prst="rect">
            <a:avLst/>
          </a:prstGeom>
          <a:noFill/>
        </p:spPr>
        <p:txBody>
          <a:bodyPr wrap="square" rtlCol="0">
            <a:spAutoFit/>
          </a:bodyPr>
          <a:lstStyle/>
          <a:p>
            <a:r>
              <a:rPr lang="pt-BR" sz="3200" dirty="0">
                <a:solidFill>
                  <a:schemeClr val="bg1"/>
                </a:solidFill>
                <a:latin typeface="Myriad Pro" panose="020B0503030403020204" pitchFamily="34" charset="0"/>
              </a:rPr>
              <a:t>Discipulado não é estudar um determinado material.</a:t>
            </a:r>
            <a:endParaRPr lang="pt-BR" sz="3200" dirty="0"/>
          </a:p>
        </p:txBody>
      </p:sp>
      <p:sp>
        <p:nvSpPr>
          <p:cNvPr id="5" name="CaixaDeTexto 4"/>
          <p:cNvSpPr txBox="1"/>
          <p:nvPr/>
        </p:nvSpPr>
        <p:spPr>
          <a:xfrm>
            <a:off x="456728" y="1980129"/>
            <a:ext cx="11735272" cy="584775"/>
          </a:xfrm>
          <a:prstGeom prst="rect">
            <a:avLst/>
          </a:prstGeom>
          <a:noFill/>
        </p:spPr>
        <p:txBody>
          <a:bodyPr wrap="square" rtlCol="0">
            <a:spAutoFit/>
          </a:bodyPr>
          <a:lstStyle/>
          <a:p>
            <a:r>
              <a:rPr lang="pt-BR" sz="3200" dirty="0">
                <a:solidFill>
                  <a:schemeClr val="bg1"/>
                </a:solidFill>
                <a:latin typeface="Myriad Pro" panose="020B0503030403020204" pitchFamily="34" charset="0"/>
              </a:rPr>
              <a:t>Discipulado não é estudo bíblico.</a:t>
            </a:r>
            <a:endParaRPr lang="pt-BR" sz="3200" dirty="0"/>
          </a:p>
        </p:txBody>
      </p:sp>
      <p:sp>
        <p:nvSpPr>
          <p:cNvPr id="6" name="CaixaDeTexto 5"/>
          <p:cNvSpPr txBox="1"/>
          <p:nvPr/>
        </p:nvSpPr>
        <p:spPr>
          <a:xfrm>
            <a:off x="96688" y="2772217"/>
            <a:ext cx="12095312" cy="584775"/>
          </a:xfrm>
          <a:prstGeom prst="rect">
            <a:avLst/>
          </a:prstGeom>
          <a:noFill/>
        </p:spPr>
        <p:txBody>
          <a:bodyPr wrap="square" rtlCol="0">
            <a:spAutoFit/>
          </a:bodyPr>
          <a:lstStyle/>
          <a:p>
            <a:pPr marL="357188"/>
            <a:r>
              <a:rPr lang="pt-BR" sz="3200" dirty="0">
                <a:solidFill>
                  <a:schemeClr val="bg1"/>
                </a:solidFill>
                <a:latin typeface="Myriad Pro" panose="020B0503030403020204" pitchFamily="34" charset="0"/>
              </a:rPr>
              <a:t>Discipulado não é o encontro semanal.</a:t>
            </a:r>
            <a:endParaRPr lang="pt-BR" sz="3200" dirty="0"/>
          </a:p>
        </p:txBody>
      </p:sp>
      <p:sp>
        <p:nvSpPr>
          <p:cNvPr id="7" name="CaixaDeTexto 6"/>
          <p:cNvSpPr txBox="1"/>
          <p:nvPr/>
        </p:nvSpPr>
        <p:spPr>
          <a:xfrm>
            <a:off x="456728" y="3708321"/>
            <a:ext cx="11735272" cy="584775"/>
          </a:xfrm>
          <a:prstGeom prst="rect">
            <a:avLst/>
          </a:prstGeom>
          <a:noFill/>
        </p:spPr>
        <p:txBody>
          <a:bodyPr wrap="square" rtlCol="0">
            <a:spAutoFit/>
          </a:bodyPr>
          <a:lstStyle/>
          <a:p>
            <a:r>
              <a:rPr lang="pt-BR" sz="3200" dirty="0">
                <a:solidFill>
                  <a:schemeClr val="bg1"/>
                </a:solidFill>
                <a:latin typeface="Myriad Pro" panose="020B0503030403020204" pitchFamily="34" charset="0"/>
              </a:rPr>
              <a:t>Discipulado não é reunião de oração.</a:t>
            </a:r>
            <a:endParaRPr lang="pt-BR" sz="3200" dirty="0"/>
          </a:p>
        </p:txBody>
      </p:sp>
      <p:sp>
        <p:nvSpPr>
          <p:cNvPr id="8" name="CaixaDeTexto 7"/>
          <p:cNvSpPr txBox="1"/>
          <p:nvPr/>
        </p:nvSpPr>
        <p:spPr>
          <a:xfrm>
            <a:off x="456728" y="4644425"/>
            <a:ext cx="11735272" cy="584775"/>
          </a:xfrm>
          <a:prstGeom prst="rect">
            <a:avLst/>
          </a:prstGeom>
          <a:noFill/>
        </p:spPr>
        <p:txBody>
          <a:bodyPr wrap="square" rtlCol="0">
            <a:spAutoFit/>
          </a:bodyPr>
          <a:lstStyle/>
          <a:p>
            <a:r>
              <a:rPr lang="pt-BR" sz="3200" dirty="0">
                <a:solidFill>
                  <a:schemeClr val="bg1"/>
                </a:solidFill>
                <a:latin typeface="Myriad Pro" panose="020B0503030403020204" pitchFamily="34" charset="0"/>
              </a:rPr>
              <a:t>Discipulado não é “o ato” de visitar</a:t>
            </a:r>
            <a:endParaRPr lang="pt-BR" sz="3200" dirty="0"/>
          </a:p>
        </p:txBody>
      </p:sp>
    </p:spTree>
    <p:extLst>
      <p:ext uri="{BB962C8B-B14F-4D97-AF65-F5344CB8AC3E}">
        <p14:creationId xmlns:p14="http://schemas.microsoft.com/office/powerpoint/2010/main" val="16825543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0" fill="hold"/>
                                        <p:tgtEl>
                                          <p:spTgt spid="5"/>
                                        </p:tgtEl>
                                        <p:attrNameLst>
                                          <p:attrName>ppt_x</p:attrName>
                                        </p:attrNameLst>
                                      </p:cBhvr>
                                      <p:tavLst>
                                        <p:tav tm="0">
                                          <p:val>
                                            <p:strVal val="#ppt_x"/>
                                          </p:val>
                                        </p:tav>
                                        <p:tav tm="100000">
                                          <p:val>
                                            <p:strVal val="#ppt_x"/>
                                          </p:val>
                                        </p:tav>
                                      </p:tavLst>
                                    </p:anim>
                                    <p:anim calcmode="lin" valueType="num">
                                      <p:cBhvr additive="base">
                                        <p:cTn id="8" dur="2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0" fill="hold"/>
                                        <p:tgtEl>
                                          <p:spTgt spid="6"/>
                                        </p:tgtEl>
                                        <p:attrNameLst>
                                          <p:attrName>ppt_x</p:attrName>
                                        </p:attrNameLst>
                                      </p:cBhvr>
                                      <p:tavLst>
                                        <p:tav tm="0">
                                          <p:val>
                                            <p:strVal val="#ppt_x"/>
                                          </p:val>
                                        </p:tav>
                                        <p:tav tm="100000">
                                          <p:val>
                                            <p:strVal val="#ppt_x"/>
                                          </p:val>
                                        </p:tav>
                                      </p:tavLst>
                                    </p:anim>
                                    <p:anim calcmode="lin" valueType="num">
                                      <p:cBhvr additive="base">
                                        <p:cTn id="14" dur="2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500" fill="hold"/>
                                        <p:tgtEl>
                                          <p:spTgt spid="7"/>
                                        </p:tgtEl>
                                        <p:attrNameLst>
                                          <p:attrName>ppt_x</p:attrName>
                                        </p:attrNameLst>
                                      </p:cBhvr>
                                      <p:tavLst>
                                        <p:tav tm="0">
                                          <p:val>
                                            <p:strVal val="#ppt_x"/>
                                          </p:val>
                                        </p:tav>
                                        <p:tav tm="100000">
                                          <p:val>
                                            <p:strVal val="#ppt_x"/>
                                          </p:val>
                                        </p:tav>
                                      </p:tavLst>
                                    </p:anim>
                                    <p:anim calcmode="lin" valueType="num">
                                      <p:cBhvr additive="base">
                                        <p:cTn id="20" dur="2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2500" fill="hold"/>
                                        <p:tgtEl>
                                          <p:spTgt spid="8"/>
                                        </p:tgtEl>
                                        <p:attrNameLst>
                                          <p:attrName>ppt_x</p:attrName>
                                        </p:attrNameLst>
                                      </p:cBhvr>
                                      <p:tavLst>
                                        <p:tav tm="0">
                                          <p:val>
                                            <p:strVal val="0-#ppt_w/2"/>
                                          </p:val>
                                        </p:tav>
                                        <p:tav tm="100000">
                                          <p:val>
                                            <p:strVal val="#ppt_x"/>
                                          </p:val>
                                        </p:tav>
                                      </p:tavLst>
                                    </p:anim>
                                    <p:anim calcmode="lin" valueType="num">
                                      <p:cBhvr additive="base">
                                        <p:cTn id="26" dur="2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335360" y="836712"/>
            <a:ext cx="11593288" cy="5544616"/>
          </a:xfrm>
        </p:spPr>
        <p:txBody>
          <a:bodyPr>
            <a:normAutofit/>
          </a:bodyPr>
          <a:lstStyle/>
          <a:p>
            <a:pPr algn="ctr"/>
            <a:r>
              <a:rPr lang="pt-BR" sz="5400" dirty="0">
                <a:solidFill>
                  <a:schemeClr val="bg1"/>
                </a:solidFill>
                <a:latin typeface="Myriad Pro" panose="020B0503030403020204" pitchFamily="34" charset="0"/>
              </a:rPr>
              <a:t>Entretanto, para se cuidar de pessoas, é necessário que apliquemos tudo aquilo que, isoladamente, </a:t>
            </a:r>
            <a:r>
              <a:rPr lang="pt-BR" sz="5400" dirty="0">
                <a:solidFill>
                  <a:srgbClr val="FFFF00"/>
                </a:solidFill>
                <a:latin typeface="Myriad Pro" panose="020B0503030403020204" pitchFamily="34" charset="0"/>
              </a:rPr>
              <a:t>não é o discipulado.</a:t>
            </a:r>
          </a:p>
        </p:txBody>
      </p:sp>
      <p:pic>
        <p:nvPicPr>
          <p:cNvPr id="4" name="Imagem 3">
            <a:extLst>
              <a:ext uri="{FF2B5EF4-FFF2-40B4-BE49-F238E27FC236}">
                <a16:creationId xmlns:a16="http://schemas.microsoft.com/office/drawing/2014/main" id="{4975B53D-3B89-B145-8285-4CADF2B3E3ED}"/>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9526901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263352" y="548680"/>
            <a:ext cx="11521280" cy="5760640"/>
          </a:xfrm>
        </p:spPr>
        <p:txBody>
          <a:bodyPr>
            <a:normAutofit/>
          </a:bodyPr>
          <a:lstStyle/>
          <a:p>
            <a:pPr algn="just"/>
            <a:r>
              <a:rPr lang="pt-BR" sz="5000" dirty="0">
                <a:solidFill>
                  <a:schemeClr val="bg1"/>
                </a:solidFill>
                <a:latin typeface="Myriad Pro" panose="020B0503030403020204" pitchFamily="34" charset="0"/>
              </a:rPr>
              <a:t>Todas essas atividades na realidade são o conjunto de fatores que, agregado ao </a:t>
            </a:r>
            <a:r>
              <a:rPr lang="pt-BR" sz="5000" dirty="0">
                <a:solidFill>
                  <a:srgbClr val="FFFF00"/>
                </a:solidFill>
                <a:latin typeface="Myriad Pro" panose="020B0503030403020204" pitchFamily="34" charset="0"/>
              </a:rPr>
              <a:t>amor cristão,</a:t>
            </a:r>
            <a:r>
              <a:rPr lang="pt-BR" sz="5000" dirty="0">
                <a:solidFill>
                  <a:schemeClr val="bg1"/>
                </a:solidFill>
                <a:latin typeface="Myriad Pro" panose="020B0503030403020204" pitchFamily="34" charset="0"/>
              </a:rPr>
              <a:t> </a:t>
            </a:r>
            <a:r>
              <a:rPr lang="pt-BR" sz="5000" dirty="0">
                <a:solidFill>
                  <a:srgbClr val="FFFF00"/>
                </a:solidFill>
                <a:latin typeface="Myriad Pro" panose="020B0503030403020204" pitchFamily="34" charset="0"/>
              </a:rPr>
              <a:t>ao interesse de salvação e crescimento espiritual</a:t>
            </a:r>
            <a:r>
              <a:rPr lang="pt-BR" sz="5000" dirty="0">
                <a:solidFill>
                  <a:schemeClr val="bg1"/>
                </a:solidFill>
                <a:latin typeface="Myriad Pro" panose="020B0503030403020204" pitchFamily="34" charset="0"/>
              </a:rPr>
              <a:t> de almas nos levarão a ser discipuladores de qualidade.</a:t>
            </a:r>
          </a:p>
        </p:txBody>
      </p:sp>
      <p:pic>
        <p:nvPicPr>
          <p:cNvPr id="4" name="Imagem 3">
            <a:extLst>
              <a:ext uri="{FF2B5EF4-FFF2-40B4-BE49-F238E27FC236}">
                <a16:creationId xmlns:a16="http://schemas.microsoft.com/office/drawing/2014/main" id="{C26450E3-7A17-F644-89EE-8134D8A94DA3}"/>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6878330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B08B5B16-7446-564A-92AC-D58DF79A2E08}"/>
              </a:ext>
            </a:extLst>
          </p:cNvPr>
          <p:cNvSpPr txBox="1"/>
          <p:nvPr/>
        </p:nvSpPr>
        <p:spPr>
          <a:xfrm>
            <a:off x="1055440" y="3212976"/>
            <a:ext cx="9649072" cy="830997"/>
          </a:xfrm>
          <a:prstGeom prst="rect">
            <a:avLst/>
          </a:prstGeom>
          <a:noFill/>
        </p:spPr>
        <p:txBody>
          <a:bodyPr wrap="square" rtlCol="0">
            <a:spAutoFit/>
          </a:bodyPr>
          <a:lstStyle/>
          <a:p>
            <a:pPr algn="ctr"/>
            <a:r>
              <a:rPr lang="pt-BR" sz="4800" b="1" dirty="0">
                <a:solidFill>
                  <a:schemeClr val="bg1"/>
                </a:solidFill>
                <a:latin typeface="Myriad Pro" panose="020B0503030403020204" pitchFamily="34" charset="0"/>
              </a:rPr>
              <a:t>Discipulado é CUIDADO</a:t>
            </a:r>
            <a:endParaRPr lang="pt-BR" sz="4800" b="1" dirty="0">
              <a:solidFill>
                <a:schemeClr val="bg1"/>
              </a:solidFill>
            </a:endParaRPr>
          </a:p>
        </p:txBody>
      </p:sp>
      <p:pic>
        <p:nvPicPr>
          <p:cNvPr id="4" name="Imagem 3">
            <a:extLst>
              <a:ext uri="{FF2B5EF4-FFF2-40B4-BE49-F238E27FC236}">
                <a16:creationId xmlns:a16="http://schemas.microsoft.com/office/drawing/2014/main" id="{B91F4058-D891-4C47-85D9-8FEF399CB23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3527154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551384" y="2204864"/>
            <a:ext cx="10801200" cy="2016224"/>
          </a:xfrm>
        </p:spPr>
        <p:txBody>
          <a:bodyPr>
            <a:normAutofit/>
          </a:bodyPr>
          <a:lstStyle/>
          <a:p>
            <a:pPr algn="ctr"/>
            <a:r>
              <a:rPr lang="pt-BR" b="1" dirty="0">
                <a:solidFill>
                  <a:schemeClr val="bg1"/>
                </a:solidFill>
                <a:latin typeface="Myriad Pro" panose="020B0503030403020204" pitchFamily="34" charset="0"/>
              </a:rPr>
              <a:t>O QUE PODEMOS APRENDER COM OS ATOS DE </a:t>
            </a:r>
            <a:r>
              <a:rPr lang="pt-BR" b="1" dirty="0">
                <a:solidFill>
                  <a:srgbClr val="FFFF00"/>
                </a:solidFill>
                <a:latin typeface="Myriad Pro" panose="020B0503030403020204" pitchFamily="34" charset="0"/>
              </a:rPr>
              <a:t>JESUS</a:t>
            </a:r>
          </a:p>
        </p:txBody>
      </p:sp>
      <p:pic>
        <p:nvPicPr>
          <p:cNvPr id="4" name="Imagem 3">
            <a:extLst>
              <a:ext uri="{FF2B5EF4-FFF2-40B4-BE49-F238E27FC236}">
                <a16:creationId xmlns:a16="http://schemas.microsoft.com/office/drawing/2014/main" id="{AB34B88A-EB42-4B46-BF20-9526633934FD}"/>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6288884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CaixaDeTexto 5"/>
          <p:cNvSpPr txBox="1"/>
          <p:nvPr/>
        </p:nvSpPr>
        <p:spPr>
          <a:xfrm>
            <a:off x="407368" y="2204864"/>
            <a:ext cx="11665296" cy="2308324"/>
          </a:xfrm>
          <a:prstGeom prst="rect">
            <a:avLst/>
          </a:prstGeom>
          <a:noFill/>
        </p:spPr>
        <p:txBody>
          <a:bodyPr wrap="square" rtlCol="0">
            <a:spAutoFit/>
          </a:bodyPr>
          <a:lstStyle/>
          <a:p>
            <a:r>
              <a:rPr lang="pt-BR" sz="4800" dirty="0">
                <a:solidFill>
                  <a:schemeClr val="bg1"/>
                </a:solidFill>
                <a:latin typeface="Myriad Pro" panose="020B0503030403020204" pitchFamily="34" charset="0"/>
              </a:rPr>
              <a:t>Meditar sobre os atos de Deus no momento da criação imprime em nossa mente uma imagem real de </a:t>
            </a:r>
            <a:r>
              <a:rPr lang="pt-BR" sz="4800" dirty="0">
                <a:solidFill>
                  <a:srgbClr val="FFFF00"/>
                </a:solidFill>
                <a:latin typeface="Myriad Pro" panose="020B0503030403020204" pitchFamily="34" charset="0"/>
              </a:rPr>
              <a:t>Seu propósito.</a:t>
            </a:r>
          </a:p>
        </p:txBody>
      </p:sp>
      <p:pic>
        <p:nvPicPr>
          <p:cNvPr id="3" name="Imagem 2">
            <a:extLst>
              <a:ext uri="{FF2B5EF4-FFF2-40B4-BE49-F238E27FC236}">
                <a16:creationId xmlns:a16="http://schemas.microsoft.com/office/drawing/2014/main" id="{B90FB46B-6357-C84D-ABA3-84FA563C6EC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4966696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7368" y="2132856"/>
            <a:ext cx="11161240" cy="3170099"/>
          </a:xfrm>
          <a:prstGeom prst="rect">
            <a:avLst/>
          </a:prstGeom>
          <a:noFill/>
        </p:spPr>
        <p:txBody>
          <a:bodyPr wrap="square" rtlCol="0">
            <a:spAutoFit/>
          </a:bodyPr>
          <a:lstStyle/>
          <a:p>
            <a:pPr algn="ctr"/>
            <a:r>
              <a:rPr lang="pt-BR" sz="4000" dirty="0">
                <a:solidFill>
                  <a:schemeClr val="bg1"/>
                </a:solidFill>
                <a:latin typeface="Myriad Pro" panose="020B0503030403020204" pitchFamily="34" charset="0"/>
              </a:rPr>
              <a:t>Jesus teve a iniciativa de escolher doze homens para que estivessem sob sua liderança, sendo </a:t>
            </a:r>
            <a:r>
              <a:rPr lang="pt-BR" sz="4000" dirty="0">
                <a:solidFill>
                  <a:srgbClr val="FFFF00"/>
                </a:solidFill>
                <a:latin typeface="Myriad Pro" panose="020B0503030403020204" pitchFamily="34" charset="0"/>
              </a:rPr>
              <a:t>capacitados</a:t>
            </a:r>
            <a:r>
              <a:rPr lang="pt-BR" sz="4000" dirty="0">
                <a:solidFill>
                  <a:schemeClr val="bg1"/>
                </a:solidFill>
                <a:latin typeface="Myriad Pro" panose="020B0503030403020204" pitchFamily="34" charset="0"/>
              </a:rPr>
              <a:t> de forma mais eficaz para o desempenho que teriam após a consumação da obra com Sua ascensão aos céus.</a:t>
            </a:r>
          </a:p>
        </p:txBody>
      </p:sp>
      <p:sp>
        <p:nvSpPr>
          <p:cNvPr id="6" name="CaixaDeTexto 5">
            <a:extLst>
              <a:ext uri="{FF2B5EF4-FFF2-40B4-BE49-F238E27FC236}">
                <a16:creationId xmlns:a16="http://schemas.microsoft.com/office/drawing/2014/main" id="{3BDCFA98-BDA9-4748-A013-A3B2D8E6AE1F}"/>
              </a:ext>
            </a:extLst>
          </p:cNvPr>
          <p:cNvSpPr txBox="1"/>
          <p:nvPr/>
        </p:nvSpPr>
        <p:spPr>
          <a:xfrm>
            <a:off x="983432" y="764704"/>
            <a:ext cx="7272808" cy="707886"/>
          </a:xfrm>
          <a:prstGeom prst="rect">
            <a:avLst/>
          </a:prstGeom>
          <a:noFill/>
        </p:spPr>
        <p:txBody>
          <a:bodyPr wrap="square" rtlCol="0">
            <a:spAutoFit/>
          </a:bodyPr>
          <a:lstStyle/>
          <a:p>
            <a:r>
              <a:rPr lang="pt-BR" sz="4000" b="1" dirty="0">
                <a:solidFill>
                  <a:schemeClr val="bg1"/>
                </a:solidFill>
                <a:latin typeface="Myriad Pro" panose="020B0503030403020204" pitchFamily="34" charset="0"/>
              </a:rPr>
              <a:t>Aprendemos</a:t>
            </a:r>
          </a:p>
        </p:txBody>
      </p:sp>
      <p:pic>
        <p:nvPicPr>
          <p:cNvPr id="7" name="Imagem 6">
            <a:extLst>
              <a:ext uri="{FF2B5EF4-FFF2-40B4-BE49-F238E27FC236}">
                <a16:creationId xmlns:a16="http://schemas.microsoft.com/office/drawing/2014/main" id="{778EB151-5F40-AA4C-AEDD-47BBD9B09B3B}"/>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4382235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515076" y="2138347"/>
            <a:ext cx="11161848" cy="2554545"/>
          </a:xfrm>
          <a:prstGeom prst="rect">
            <a:avLst/>
          </a:prstGeom>
          <a:noFill/>
        </p:spPr>
        <p:txBody>
          <a:bodyPr wrap="square" rtlCol="0">
            <a:spAutoFit/>
          </a:bodyPr>
          <a:lstStyle/>
          <a:p>
            <a:pPr algn="ctr"/>
            <a:r>
              <a:rPr lang="pt-BR" sz="4000" dirty="0">
                <a:solidFill>
                  <a:schemeClr val="bg1">
                    <a:lumMod val="95000"/>
                  </a:schemeClr>
                </a:solidFill>
                <a:latin typeface="Myriad Pro" panose="020B0503030403020204" pitchFamily="34" charset="0"/>
              </a:rPr>
              <a:t>O Espírito Santo de Deus tem importante participação no discipulado porque aqueles que foram chamados só puderam exercer a grande obra </a:t>
            </a:r>
            <a:r>
              <a:rPr lang="pt-BR" sz="4000" dirty="0">
                <a:solidFill>
                  <a:srgbClr val="FFFF00"/>
                </a:solidFill>
                <a:latin typeface="Myriad Pro" panose="020B0503030403020204" pitchFamily="34" charset="0"/>
              </a:rPr>
              <a:t>após tê-Lo recebido</a:t>
            </a:r>
            <a:r>
              <a:rPr lang="pt-BR" sz="4000" dirty="0">
                <a:solidFill>
                  <a:schemeClr val="bg1">
                    <a:lumMod val="95000"/>
                  </a:schemeClr>
                </a:solidFill>
                <a:latin typeface="Myriad Pro" panose="020B0503030403020204" pitchFamily="34" charset="0"/>
              </a:rPr>
              <a:t>.</a:t>
            </a:r>
          </a:p>
        </p:txBody>
      </p:sp>
      <p:sp>
        <p:nvSpPr>
          <p:cNvPr id="6" name="CaixaDeTexto 5">
            <a:extLst>
              <a:ext uri="{FF2B5EF4-FFF2-40B4-BE49-F238E27FC236}">
                <a16:creationId xmlns:a16="http://schemas.microsoft.com/office/drawing/2014/main" id="{7FCB68B6-B791-BE46-91B8-19694DA59163}"/>
              </a:ext>
            </a:extLst>
          </p:cNvPr>
          <p:cNvSpPr txBox="1"/>
          <p:nvPr/>
        </p:nvSpPr>
        <p:spPr>
          <a:xfrm>
            <a:off x="983432" y="764704"/>
            <a:ext cx="7272808" cy="707886"/>
          </a:xfrm>
          <a:prstGeom prst="rect">
            <a:avLst/>
          </a:prstGeom>
          <a:noFill/>
        </p:spPr>
        <p:txBody>
          <a:bodyPr wrap="square" rtlCol="0">
            <a:spAutoFit/>
          </a:bodyPr>
          <a:lstStyle/>
          <a:p>
            <a:r>
              <a:rPr lang="pt-BR" sz="4000" b="1" dirty="0">
                <a:solidFill>
                  <a:schemeClr val="bg1"/>
                </a:solidFill>
                <a:latin typeface="Myriad Pro" panose="020B0503030403020204" pitchFamily="34" charset="0"/>
              </a:rPr>
              <a:t>Aprendemos</a:t>
            </a:r>
          </a:p>
        </p:txBody>
      </p:sp>
      <p:pic>
        <p:nvPicPr>
          <p:cNvPr id="7" name="Imagem 6">
            <a:extLst>
              <a:ext uri="{FF2B5EF4-FFF2-40B4-BE49-F238E27FC236}">
                <a16:creationId xmlns:a16="http://schemas.microsoft.com/office/drawing/2014/main" id="{CC2FC26F-0AC2-2C49-9AAE-F62F45DDD25C}"/>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208167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7368" y="1772816"/>
            <a:ext cx="11377264" cy="3970318"/>
          </a:xfrm>
          <a:prstGeom prst="rect">
            <a:avLst/>
          </a:prstGeom>
          <a:noFill/>
        </p:spPr>
        <p:txBody>
          <a:bodyPr wrap="square" rtlCol="0">
            <a:spAutoFit/>
          </a:bodyPr>
          <a:lstStyle/>
          <a:p>
            <a:pPr algn="ctr"/>
            <a:r>
              <a:rPr lang="pt-BR" sz="3600" dirty="0">
                <a:solidFill>
                  <a:srgbClr val="FFFF00"/>
                </a:solidFill>
              </a:rPr>
              <a:t>É necessário se ter conhecimento</a:t>
            </a:r>
            <a:r>
              <a:rPr lang="pt-BR" sz="3600" dirty="0">
                <a:solidFill>
                  <a:schemeClr val="bg1"/>
                </a:solidFill>
              </a:rPr>
              <a:t>, porque apesar de não vermos na Bíblia menção da vida de Jesus entre sua primeira ida ao templo conforme relatado em Lucas 2:27-50 e sua primeira manifestação dando inicio à obra de salvação em Mateus 3:13, observamos que Jesus teve contato muito estreito com os ensinamentos dos princípios de Deus conforme está escrito em Lucas 4:17-19. </a:t>
            </a:r>
          </a:p>
        </p:txBody>
      </p:sp>
      <p:sp>
        <p:nvSpPr>
          <p:cNvPr id="4" name="Seta para a direita 3"/>
          <p:cNvSpPr/>
          <p:nvPr/>
        </p:nvSpPr>
        <p:spPr>
          <a:xfrm>
            <a:off x="7320136" y="6093296"/>
            <a:ext cx="720080"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a:extLst>
              <a:ext uri="{FF2B5EF4-FFF2-40B4-BE49-F238E27FC236}">
                <a16:creationId xmlns:a16="http://schemas.microsoft.com/office/drawing/2014/main" id="{2CDCC667-B625-5A4C-8B39-F228873AEA1D}"/>
              </a:ext>
            </a:extLst>
          </p:cNvPr>
          <p:cNvSpPr txBox="1"/>
          <p:nvPr/>
        </p:nvSpPr>
        <p:spPr>
          <a:xfrm>
            <a:off x="983432" y="764704"/>
            <a:ext cx="7272808" cy="707886"/>
          </a:xfrm>
          <a:prstGeom prst="rect">
            <a:avLst/>
          </a:prstGeom>
          <a:noFill/>
        </p:spPr>
        <p:txBody>
          <a:bodyPr wrap="square" rtlCol="0">
            <a:spAutoFit/>
          </a:bodyPr>
          <a:lstStyle/>
          <a:p>
            <a:r>
              <a:rPr lang="pt-BR" sz="4000" b="1" dirty="0">
                <a:solidFill>
                  <a:schemeClr val="bg1"/>
                </a:solidFill>
                <a:latin typeface="Myriad Pro" panose="020B0503030403020204" pitchFamily="34" charset="0"/>
              </a:rPr>
              <a:t>Aprendemos</a:t>
            </a:r>
          </a:p>
        </p:txBody>
      </p:sp>
      <p:pic>
        <p:nvPicPr>
          <p:cNvPr id="8" name="Imagem 7">
            <a:extLst>
              <a:ext uri="{FF2B5EF4-FFF2-40B4-BE49-F238E27FC236}">
                <a16:creationId xmlns:a16="http://schemas.microsoft.com/office/drawing/2014/main" id="{8ED30564-4090-144E-B137-52ED2D659628}"/>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9022004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7368" y="2132856"/>
            <a:ext cx="11305256" cy="3416320"/>
          </a:xfrm>
          <a:prstGeom prst="rect">
            <a:avLst/>
          </a:prstGeom>
          <a:noFill/>
        </p:spPr>
        <p:txBody>
          <a:bodyPr wrap="square" rtlCol="0">
            <a:spAutoFit/>
          </a:bodyPr>
          <a:lstStyle/>
          <a:p>
            <a:pPr algn="ctr"/>
            <a:r>
              <a:rPr lang="pt-BR" sz="3600" dirty="0">
                <a:solidFill>
                  <a:schemeClr val="bg1">
                    <a:lumMod val="95000"/>
                  </a:schemeClr>
                </a:solidFill>
                <a:latin typeface="Myriad Pro" panose="020B0503030403020204" pitchFamily="34" charset="0"/>
              </a:rPr>
              <a:t>Para liderar um grupo de discipulado, o discipulador deve ter conhecimento bíblico, </a:t>
            </a:r>
            <a:r>
              <a:rPr lang="pt-BR" sz="3600" dirty="0">
                <a:solidFill>
                  <a:srgbClr val="FFFF00"/>
                </a:solidFill>
                <a:latin typeface="Myriad Pro" panose="020B0503030403020204" pitchFamily="34" charset="0"/>
              </a:rPr>
              <a:t>ser transformado e ter conhecimento do comportamento de Jesus </a:t>
            </a:r>
            <a:r>
              <a:rPr lang="pt-BR" sz="3600" dirty="0">
                <a:solidFill>
                  <a:schemeClr val="bg1">
                    <a:lumMod val="95000"/>
                  </a:schemeClr>
                </a:solidFill>
                <a:latin typeface="Myriad Pro" panose="020B0503030403020204" pitchFamily="34" charset="0"/>
              </a:rPr>
              <a:t>com relação aos Seus discípulos. Paulo diz em </a:t>
            </a:r>
            <a:r>
              <a:rPr lang="pt-BR" sz="3600" i="1" dirty="0">
                <a:solidFill>
                  <a:schemeClr val="bg1">
                    <a:lumMod val="95000"/>
                  </a:schemeClr>
                </a:solidFill>
                <a:latin typeface="Myriad Pro" panose="020B0503030403020204" pitchFamily="34" charset="0"/>
              </a:rPr>
              <a:t>1 Cor 11:1 Sede meus imitadores, como também eu de Cristo.</a:t>
            </a:r>
          </a:p>
        </p:txBody>
      </p:sp>
      <p:sp>
        <p:nvSpPr>
          <p:cNvPr id="5" name="Título 4">
            <a:extLst>
              <a:ext uri="{FF2B5EF4-FFF2-40B4-BE49-F238E27FC236}">
                <a16:creationId xmlns:a16="http://schemas.microsoft.com/office/drawing/2014/main" id="{8CD8D904-0DC2-A04B-9911-FC2108811D04}"/>
              </a:ext>
            </a:extLst>
          </p:cNvPr>
          <p:cNvSpPr>
            <a:spLocks noGrp="1"/>
          </p:cNvSpPr>
          <p:nvPr>
            <p:ph type="title"/>
          </p:nvPr>
        </p:nvSpPr>
        <p:spPr/>
        <p:txBody>
          <a:bodyPr/>
          <a:lstStyle/>
          <a:p>
            <a:endParaRPr lang="pt-BR" dirty="0"/>
          </a:p>
        </p:txBody>
      </p:sp>
      <p:sp>
        <p:nvSpPr>
          <p:cNvPr id="6" name="CaixaDeTexto 5">
            <a:extLst>
              <a:ext uri="{FF2B5EF4-FFF2-40B4-BE49-F238E27FC236}">
                <a16:creationId xmlns:a16="http://schemas.microsoft.com/office/drawing/2014/main" id="{4CC0505E-84BA-4F42-9D7F-A401F4811B63}"/>
              </a:ext>
            </a:extLst>
          </p:cNvPr>
          <p:cNvSpPr txBox="1"/>
          <p:nvPr/>
        </p:nvSpPr>
        <p:spPr>
          <a:xfrm>
            <a:off x="983432" y="764704"/>
            <a:ext cx="7272808" cy="707886"/>
          </a:xfrm>
          <a:prstGeom prst="rect">
            <a:avLst/>
          </a:prstGeom>
          <a:noFill/>
        </p:spPr>
        <p:txBody>
          <a:bodyPr wrap="square" rtlCol="0">
            <a:spAutoFit/>
          </a:bodyPr>
          <a:lstStyle/>
          <a:p>
            <a:r>
              <a:rPr lang="pt-BR" sz="4000" b="1" dirty="0">
                <a:solidFill>
                  <a:schemeClr val="bg1"/>
                </a:solidFill>
                <a:latin typeface="Myriad Pro" panose="020B0503030403020204" pitchFamily="34" charset="0"/>
              </a:rPr>
              <a:t>Aprendemos</a:t>
            </a:r>
          </a:p>
        </p:txBody>
      </p:sp>
      <p:pic>
        <p:nvPicPr>
          <p:cNvPr id="7" name="Imagem 6">
            <a:extLst>
              <a:ext uri="{FF2B5EF4-FFF2-40B4-BE49-F238E27FC236}">
                <a16:creationId xmlns:a16="http://schemas.microsoft.com/office/drawing/2014/main" id="{71C00448-1738-9C4F-9D77-E5D9449FE7C4}"/>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7458117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767408" y="2492896"/>
            <a:ext cx="10873208" cy="2308324"/>
          </a:xfrm>
          <a:prstGeom prst="rect">
            <a:avLst/>
          </a:prstGeom>
          <a:noFill/>
        </p:spPr>
        <p:txBody>
          <a:bodyPr wrap="square" rtlCol="0">
            <a:spAutoFit/>
          </a:bodyPr>
          <a:lstStyle/>
          <a:p>
            <a:pPr algn="ctr"/>
            <a:r>
              <a:rPr lang="pt-BR" sz="4800" dirty="0">
                <a:solidFill>
                  <a:schemeClr val="bg1">
                    <a:lumMod val="95000"/>
                  </a:schemeClr>
                </a:solidFill>
                <a:latin typeface="Myriad Pro" panose="020B0503030403020204" pitchFamily="34" charset="0"/>
              </a:rPr>
              <a:t>Parte da estratégia de Jesus foi dedicar-se à preparação de um pequeno grupo de discípulos, </a:t>
            </a:r>
            <a:r>
              <a:rPr lang="pt-BR" sz="4800" dirty="0">
                <a:solidFill>
                  <a:srgbClr val="FFFF00"/>
                </a:solidFill>
                <a:latin typeface="Myriad Pro" panose="020B0503030403020204" pitchFamily="34" charset="0"/>
              </a:rPr>
              <a:t>sem negligenciar a multidão</a:t>
            </a:r>
            <a:r>
              <a:rPr lang="pt-BR" sz="4800" dirty="0">
                <a:solidFill>
                  <a:schemeClr val="bg1">
                    <a:lumMod val="95000"/>
                  </a:schemeClr>
                </a:solidFill>
                <a:latin typeface="Myriad Pro" panose="020B0503030403020204" pitchFamily="34" charset="0"/>
              </a:rPr>
              <a:t>.</a:t>
            </a:r>
          </a:p>
        </p:txBody>
      </p:sp>
      <p:sp>
        <p:nvSpPr>
          <p:cNvPr id="5" name="Título 4">
            <a:extLst>
              <a:ext uri="{FF2B5EF4-FFF2-40B4-BE49-F238E27FC236}">
                <a16:creationId xmlns:a16="http://schemas.microsoft.com/office/drawing/2014/main" id="{17B51BDB-4E0E-BE43-B323-EC26FB47010D}"/>
              </a:ext>
            </a:extLst>
          </p:cNvPr>
          <p:cNvSpPr>
            <a:spLocks noGrp="1"/>
          </p:cNvSpPr>
          <p:nvPr>
            <p:ph type="title"/>
          </p:nvPr>
        </p:nvSpPr>
        <p:spPr/>
        <p:txBody>
          <a:bodyPr/>
          <a:lstStyle/>
          <a:p>
            <a:endParaRPr lang="pt-BR"/>
          </a:p>
        </p:txBody>
      </p:sp>
      <p:sp>
        <p:nvSpPr>
          <p:cNvPr id="6" name="CaixaDeTexto 5">
            <a:extLst>
              <a:ext uri="{FF2B5EF4-FFF2-40B4-BE49-F238E27FC236}">
                <a16:creationId xmlns:a16="http://schemas.microsoft.com/office/drawing/2014/main" id="{FD6D5494-4EE2-9C47-8CE1-743788DF7286}"/>
              </a:ext>
            </a:extLst>
          </p:cNvPr>
          <p:cNvSpPr txBox="1"/>
          <p:nvPr/>
        </p:nvSpPr>
        <p:spPr>
          <a:xfrm>
            <a:off x="983432" y="764704"/>
            <a:ext cx="7272808" cy="707886"/>
          </a:xfrm>
          <a:prstGeom prst="rect">
            <a:avLst/>
          </a:prstGeom>
          <a:noFill/>
        </p:spPr>
        <p:txBody>
          <a:bodyPr wrap="square" rtlCol="0">
            <a:spAutoFit/>
          </a:bodyPr>
          <a:lstStyle/>
          <a:p>
            <a:r>
              <a:rPr lang="pt-BR" sz="4000" b="1" dirty="0">
                <a:solidFill>
                  <a:schemeClr val="bg1"/>
                </a:solidFill>
                <a:latin typeface="Myriad Pro" panose="020B0503030403020204" pitchFamily="34" charset="0"/>
              </a:rPr>
              <a:t>Aprendemos</a:t>
            </a:r>
          </a:p>
        </p:txBody>
      </p:sp>
      <p:pic>
        <p:nvPicPr>
          <p:cNvPr id="7" name="Imagem 6">
            <a:extLst>
              <a:ext uri="{FF2B5EF4-FFF2-40B4-BE49-F238E27FC236}">
                <a16:creationId xmlns:a16="http://schemas.microsoft.com/office/drawing/2014/main" id="{436E7228-946C-1243-9418-479D40793D9C}"/>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325274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263352" y="2420888"/>
            <a:ext cx="11496600" cy="2554545"/>
          </a:xfrm>
          <a:prstGeom prst="rect">
            <a:avLst/>
          </a:prstGeom>
          <a:noFill/>
        </p:spPr>
        <p:txBody>
          <a:bodyPr wrap="square" rtlCol="0">
            <a:spAutoFit/>
          </a:bodyPr>
          <a:lstStyle/>
          <a:p>
            <a:pPr algn="ctr"/>
            <a:r>
              <a:rPr lang="pt-BR" sz="4000" dirty="0">
                <a:solidFill>
                  <a:schemeClr val="bg1"/>
                </a:solidFill>
                <a:latin typeface="Myriad Pro" panose="020B0503030403020204" pitchFamily="34" charset="0"/>
              </a:rPr>
              <a:t>A escolha de Jesus foi feita obedecendo a princípios como menciona o Pastor Ronan </a:t>
            </a:r>
            <a:r>
              <a:rPr lang="pt-BR" sz="4000" dirty="0" err="1">
                <a:solidFill>
                  <a:schemeClr val="bg1"/>
                </a:solidFill>
                <a:latin typeface="Myriad Pro" panose="020B0503030403020204" pitchFamily="34" charset="0"/>
              </a:rPr>
              <a:t>Boechat</a:t>
            </a:r>
            <a:r>
              <a:rPr lang="pt-BR" sz="4000" dirty="0">
                <a:solidFill>
                  <a:schemeClr val="bg1"/>
                </a:solidFill>
                <a:latin typeface="Myriad Pro" panose="020B0503030403020204" pitchFamily="34" charset="0"/>
              </a:rPr>
              <a:t> De Amorim da Igreja Metodista em Vila Izabel em seu trabalho:</a:t>
            </a:r>
          </a:p>
          <a:p>
            <a:pPr algn="ctr"/>
            <a:r>
              <a:rPr lang="pt-BR" sz="4000" i="1" dirty="0">
                <a:solidFill>
                  <a:schemeClr val="bg1"/>
                </a:solidFill>
                <a:latin typeface="Myriad Pro" panose="020B0503030403020204" pitchFamily="34" charset="0"/>
              </a:rPr>
              <a:t>“JESUS E O DISCIPULADO”.</a:t>
            </a:r>
          </a:p>
        </p:txBody>
      </p:sp>
      <p:sp>
        <p:nvSpPr>
          <p:cNvPr id="5" name="Título 4">
            <a:extLst>
              <a:ext uri="{FF2B5EF4-FFF2-40B4-BE49-F238E27FC236}">
                <a16:creationId xmlns:a16="http://schemas.microsoft.com/office/drawing/2014/main" id="{8898FB66-04E4-AD4C-9202-3D2F8256909C}"/>
              </a:ext>
            </a:extLst>
          </p:cNvPr>
          <p:cNvSpPr>
            <a:spLocks noGrp="1"/>
          </p:cNvSpPr>
          <p:nvPr>
            <p:ph type="title"/>
          </p:nvPr>
        </p:nvSpPr>
        <p:spPr/>
        <p:txBody>
          <a:bodyPr/>
          <a:lstStyle/>
          <a:p>
            <a:endParaRPr lang="pt-BR"/>
          </a:p>
        </p:txBody>
      </p:sp>
      <p:sp>
        <p:nvSpPr>
          <p:cNvPr id="6" name="CaixaDeTexto 5">
            <a:extLst>
              <a:ext uri="{FF2B5EF4-FFF2-40B4-BE49-F238E27FC236}">
                <a16:creationId xmlns:a16="http://schemas.microsoft.com/office/drawing/2014/main" id="{17964ADC-7CC4-374B-87DB-BC3AE8405CBC}"/>
              </a:ext>
            </a:extLst>
          </p:cNvPr>
          <p:cNvSpPr txBox="1"/>
          <p:nvPr/>
        </p:nvSpPr>
        <p:spPr>
          <a:xfrm>
            <a:off x="983432" y="764704"/>
            <a:ext cx="7272808" cy="707886"/>
          </a:xfrm>
          <a:prstGeom prst="rect">
            <a:avLst/>
          </a:prstGeom>
          <a:noFill/>
        </p:spPr>
        <p:txBody>
          <a:bodyPr wrap="square" rtlCol="0">
            <a:spAutoFit/>
          </a:bodyPr>
          <a:lstStyle/>
          <a:p>
            <a:r>
              <a:rPr lang="pt-BR" sz="4000" b="1" dirty="0">
                <a:solidFill>
                  <a:schemeClr val="bg1"/>
                </a:solidFill>
                <a:latin typeface="Myriad Pro" panose="020B0503030403020204" pitchFamily="34" charset="0"/>
              </a:rPr>
              <a:t>Aprendemos</a:t>
            </a:r>
          </a:p>
        </p:txBody>
      </p:sp>
      <p:pic>
        <p:nvPicPr>
          <p:cNvPr id="7" name="Imagem 6">
            <a:extLst>
              <a:ext uri="{FF2B5EF4-FFF2-40B4-BE49-F238E27FC236}">
                <a16:creationId xmlns:a16="http://schemas.microsoft.com/office/drawing/2014/main" id="{182E851F-7340-F240-BA72-097CDE91D3F0}"/>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7158866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7368" y="2276872"/>
            <a:ext cx="11377264" cy="4031873"/>
          </a:xfrm>
          <a:prstGeom prst="rect">
            <a:avLst/>
          </a:prstGeom>
          <a:noFill/>
        </p:spPr>
        <p:txBody>
          <a:bodyPr wrap="square" rtlCol="0">
            <a:spAutoFit/>
          </a:bodyPr>
          <a:lstStyle/>
          <a:p>
            <a:r>
              <a:rPr lang="pt-BR" sz="3200" b="1" i="1" dirty="0">
                <a:solidFill>
                  <a:srgbClr val="FFFF00"/>
                </a:solidFill>
                <a:latin typeface="Myriad Pro" panose="020B0503030403020204" pitchFamily="34" charset="0"/>
              </a:rPr>
              <a:t>1- Seleção</a:t>
            </a:r>
            <a:r>
              <a:rPr lang="pt-BR" sz="3200" i="1" dirty="0">
                <a:solidFill>
                  <a:srgbClr val="FFFF00"/>
                </a:solidFill>
                <a:latin typeface="Myriad Pro" panose="020B0503030403020204" pitchFamily="34" charset="0"/>
              </a:rPr>
              <a:t> </a:t>
            </a:r>
            <a:r>
              <a:rPr lang="pt-BR" sz="3200" i="1" dirty="0">
                <a:solidFill>
                  <a:schemeClr val="bg1"/>
                </a:solidFill>
                <a:latin typeface="Myriad Pro" panose="020B0503030403020204" pitchFamily="34" charset="0"/>
              </a:rPr>
              <a:t>- Jesus seleciona um grupo de discípulos (</a:t>
            </a:r>
            <a:r>
              <a:rPr lang="pt-BR" sz="3200" i="1" dirty="0" err="1">
                <a:solidFill>
                  <a:schemeClr val="bg1"/>
                </a:solidFill>
                <a:latin typeface="Myriad Pro" panose="020B0503030403020204" pitchFamily="34" charset="0"/>
              </a:rPr>
              <a:t>Lc</a:t>
            </a:r>
            <a:r>
              <a:rPr lang="pt-BR" sz="3200" i="1" dirty="0">
                <a:solidFill>
                  <a:schemeClr val="bg1"/>
                </a:solidFill>
                <a:latin typeface="Myriad Pro" panose="020B0503030403020204" pitchFamily="34" charset="0"/>
              </a:rPr>
              <a:t> 6:13;  </a:t>
            </a:r>
            <a:r>
              <a:rPr lang="pt-BR" sz="3200" i="1" dirty="0" err="1">
                <a:solidFill>
                  <a:schemeClr val="bg1"/>
                </a:solidFill>
                <a:latin typeface="Myriad Pro" panose="020B0503030403020204" pitchFamily="34" charset="0"/>
              </a:rPr>
              <a:t>Jo</a:t>
            </a:r>
            <a:r>
              <a:rPr lang="pt-BR" sz="3200" i="1" dirty="0">
                <a:solidFill>
                  <a:schemeClr val="bg1"/>
                </a:solidFill>
                <a:latin typeface="Myriad Pro" panose="020B0503030403020204" pitchFamily="34" charset="0"/>
              </a:rPr>
              <a:t> 15:16);</a:t>
            </a:r>
          </a:p>
          <a:p>
            <a:r>
              <a:rPr lang="pt-BR" sz="3200" b="1" i="1" dirty="0">
                <a:solidFill>
                  <a:srgbClr val="FFFF00"/>
                </a:solidFill>
                <a:latin typeface="Myriad Pro" panose="020B0503030403020204" pitchFamily="34" charset="0"/>
              </a:rPr>
              <a:t>2 - Treinamento </a:t>
            </a:r>
            <a:r>
              <a:rPr lang="pt-BR" sz="3200" i="1" dirty="0">
                <a:solidFill>
                  <a:schemeClr val="bg1"/>
                </a:solidFill>
                <a:latin typeface="Myriad Pro" panose="020B0503030403020204" pitchFamily="34" charset="0"/>
              </a:rPr>
              <a:t>- Jesus ensina e capacita o grupo para ser um grupo que pensa, discerne, sirva, ame e atue à frente do ministério de anunciar o Reino (</a:t>
            </a:r>
            <a:r>
              <a:rPr lang="pt-BR" sz="3200" i="1" dirty="0" err="1">
                <a:solidFill>
                  <a:schemeClr val="bg1"/>
                </a:solidFill>
                <a:latin typeface="Myriad Pro" panose="020B0503030403020204" pitchFamily="34" charset="0"/>
              </a:rPr>
              <a:t>Jo</a:t>
            </a:r>
            <a:r>
              <a:rPr lang="pt-BR" sz="3200" i="1" dirty="0">
                <a:solidFill>
                  <a:schemeClr val="bg1"/>
                </a:solidFill>
                <a:latin typeface="Myriad Pro" panose="020B0503030403020204" pitchFamily="34" charset="0"/>
              </a:rPr>
              <a:t> 11:54; </a:t>
            </a:r>
            <a:r>
              <a:rPr lang="pt-BR" sz="3200" i="1" dirty="0" err="1">
                <a:solidFill>
                  <a:schemeClr val="bg1"/>
                </a:solidFill>
                <a:latin typeface="Myriad Pro" panose="020B0503030403020204" pitchFamily="34" charset="0"/>
              </a:rPr>
              <a:t>Lc</a:t>
            </a:r>
            <a:r>
              <a:rPr lang="pt-BR" sz="3200" i="1" dirty="0">
                <a:solidFill>
                  <a:schemeClr val="bg1"/>
                </a:solidFill>
                <a:latin typeface="Myriad Pro" panose="020B0503030403020204" pitchFamily="34" charset="0"/>
              </a:rPr>
              <a:t> 8:10).</a:t>
            </a:r>
          </a:p>
          <a:p>
            <a:r>
              <a:rPr lang="pt-BR" sz="3200" b="1" i="1" dirty="0">
                <a:solidFill>
                  <a:srgbClr val="FFFF00"/>
                </a:solidFill>
                <a:latin typeface="Myriad Pro" panose="020B0503030403020204" pitchFamily="34" charset="0"/>
              </a:rPr>
              <a:t>3 - Associação </a:t>
            </a:r>
            <a:r>
              <a:rPr lang="pt-BR" sz="3200" i="1" dirty="0">
                <a:solidFill>
                  <a:schemeClr val="bg1"/>
                </a:solidFill>
                <a:latin typeface="Myriad Pro" panose="020B0503030403020204" pitchFamily="34" charset="0"/>
              </a:rPr>
              <a:t>- Jesus assume e fica com o grupo. Jesus é parte do grupo (</a:t>
            </a:r>
            <a:r>
              <a:rPr lang="pt-BR" sz="3200" i="1" dirty="0" err="1">
                <a:solidFill>
                  <a:schemeClr val="bg1"/>
                </a:solidFill>
                <a:latin typeface="Myriad Pro" panose="020B0503030403020204" pitchFamily="34" charset="0"/>
              </a:rPr>
              <a:t>Mt</a:t>
            </a:r>
            <a:r>
              <a:rPr lang="pt-BR" sz="3200" i="1" dirty="0">
                <a:solidFill>
                  <a:schemeClr val="bg1"/>
                </a:solidFill>
                <a:latin typeface="Myriad Pro" panose="020B0503030403020204" pitchFamily="34" charset="0"/>
              </a:rPr>
              <a:t> 28:20; </a:t>
            </a:r>
            <a:r>
              <a:rPr lang="pt-BR" sz="3200" i="1" dirty="0" err="1">
                <a:solidFill>
                  <a:schemeClr val="bg1"/>
                </a:solidFill>
                <a:latin typeface="Myriad Pro" panose="020B0503030403020204" pitchFamily="34" charset="0"/>
              </a:rPr>
              <a:t>Jo</a:t>
            </a:r>
            <a:r>
              <a:rPr lang="pt-BR" sz="3200" i="1" dirty="0">
                <a:solidFill>
                  <a:schemeClr val="bg1"/>
                </a:solidFill>
                <a:latin typeface="Myriad Pro" panose="020B0503030403020204" pitchFamily="34" charset="0"/>
              </a:rPr>
              <a:t> 15:12);</a:t>
            </a:r>
          </a:p>
        </p:txBody>
      </p:sp>
      <p:sp>
        <p:nvSpPr>
          <p:cNvPr id="5" name="Título 4">
            <a:extLst>
              <a:ext uri="{FF2B5EF4-FFF2-40B4-BE49-F238E27FC236}">
                <a16:creationId xmlns:a16="http://schemas.microsoft.com/office/drawing/2014/main" id="{F1138ADE-E074-8743-BADE-D16D205746EA}"/>
              </a:ext>
            </a:extLst>
          </p:cNvPr>
          <p:cNvSpPr>
            <a:spLocks noGrp="1"/>
          </p:cNvSpPr>
          <p:nvPr>
            <p:ph type="title"/>
          </p:nvPr>
        </p:nvSpPr>
        <p:spPr>
          <a:xfrm>
            <a:off x="408997" y="332656"/>
            <a:ext cx="10515600" cy="1325563"/>
          </a:xfrm>
        </p:spPr>
        <p:txBody>
          <a:bodyPr/>
          <a:lstStyle/>
          <a:p>
            <a:r>
              <a:rPr lang="pt-BR" b="1" i="1" dirty="0">
                <a:solidFill>
                  <a:schemeClr val="bg1"/>
                </a:solidFill>
                <a:latin typeface="Myriad Pro" panose="020B0503030403020204" pitchFamily="34" charset="0"/>
              </a:rPr>
              <a:t>“Jesus e o Discipulado”</a:t>
            </a:r>
          </a:p>
        </p:txBody>
      </p:sp>
      <p:pic>
        <p:nvPicPr>
          <p:cNvPr id="6" name="Imagem 5">
            <a:extLst>
              <a:ext uri="{FF2B5EF4-FFF2-40B4-BE49-F238E27FC236}">
                <a16:creationId xmlns:a16="http://schemas.microsoft.com/office/drawing/2014/main" id="{250080FC-5E10-8A42-9821-E615AC3DCC53}"/>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7894035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375461" y="2348880"/>
            <a:ext cx="10944803" cy="3046988"/>
          </a:xfrm>
          <a:prstGeom prst="rect">
            <a:avLst/>
          </a:prstGeom>
          <a:noFill/>
        </p:spPr>
        <p:txBody>
          <a:bodyPr wrap="square" rtlCol="0">
            <a:spAutoFit/>
          </a:bodyPr>
          <a:lstStyle/>
          <a:p>
            <a:r>
              <a:rPr lang="pt-BR" sz="3200" b="1" i="1" dirty="0">
                <a:solidFill>
                  <a:srgbClr val="FFFF00"/>
                </a:solidFill>
                <a:latin typeface="Myriad Pro" panose="020B0503030403020204" pitchFamily="34" charset="0"/>
              </a:rPr>
              <a:t>4 - Consagração </a:t>
            </a:r>
            <a:r>
              <a:rPr lang="pt-BR" sz="3200" i="1" dirty="0">
                <a:solidFill>
                  <a:schemeClr val="bg1">
                    <a:lumMod val="95000"/>
                  </a:schemeClr>
                </a:solidFill>
                <a:latin typeface="Myriad Pro" panose="020B0503030403020204" pitchFamily="34" charset="0"/>
              </a:rPr>
              <a:t>- Jesus exige uma opção dos discípulos pelo Reino e, por conseguinte, obediência à sua orientação (</a:t>
            </a:r>
            <a:r>
              <a:rPr lang="pt-BR" sz="3200" i="1" dirty="0" err="1">
                <a:solidFill>
                  <a:schemeClr val="bg1">
                    <a:lumMod val="95000"/>
                  </a:schemeClr>
                </a:solidFill>
                <a:latin typeface="Myriad Pro" panose="020B0503030403020204" pitchFamily="34" charset="0"/>
              </a:rPr>
              <a:t>Mt</a:t>
            </a:r>
            <a:r>
              <a:rPr lang="pt-BR" sz="3200" i="1" dirty="0">
                <a:solidFill>
                  <a:schemeClr val="bg1">
                    <a:lumMod val="95000"/>
                  </a:schemeClr>
                </a:solidFill>
                <a:latin typeface="Myriad Pro" panose="020B0503030403020204" pitchFamily="34" charset="0"/>
              </a:rPr>
              <a:t> 11:29);</a:t>
            </a:r>
          </a:p>
          <a:p>
            <a:endParaRPr lang="pt-BR" sz="3200" i="1" dirty="0">
              <a:solidFill>
                <a:schemeClr val="bg1">
                  <a:lumMod val="95000"/>
                </a:schemeClr>
              </a:solidFill>
              <a:latin typeface="Myriad Pro" panose="020B0503030403020204" pitchFamily="34" charset="0"/>
            </a:endParaRPr>
          </a:p>
          <a:p>
            <a:r>
              <a:rPr lang="pt-BR" sz="3200" b="1" i="1" dirty="0">
                <a:solidFill>
                  <a:srgbClr val="FFFF00"/>
                </a:solidFill>
                <a:latin typeface="Myriad Pro" panose="020B0503030403020204" pitchFamily="34" charset="0"/>
              </a:rPr>
              <a:t>5 - Partilha </a:t>
            </a:r>
            <a:r>
              <a:rPr lang="pt-BR" sz="3200" i="1" dirty="0">
                <a:solidFill>
                  <a:schemeClr val="bg1">
                    <a:lumMod val="95000"/>
                  </a:schemeClr>
                </a:solidFill>
                <a:latin typeface="Myriad Pro" panose="020B0503030403020204" pitchFamily="34" charset="0"/>
              </a:rPr>
              <a:t>- Jesus reparte sua palavra, seu ministério, sua autoridade e até mesmo sua própria vida e o seu poder (</a:t>
            </a:r>
            <a:r>
              <a:rPr lang="pt-BR" sz="3200" i="1" dirty="0" err="1">
                <a:solidFill>
                  <a:schemeClr val="bg1">
                    <a:lumMod val="95000"/>
                  </a:schemeClr>
                </a:solidFill>
                <a:latin typeface="Myriad Pro" panose="020B0503030403020204" pitchFamily="34" charset="0"/>
              </a:rPr>
              <a:t>Jo</a:t>
            </a:r>
            <a:r>
              <a:rPr lang="pt-BR" sz="3200" i="1" dirty="0">
                <a:solidFill>
                  <a:schemeClr val="bg1">
                    <a:lumMod val="95000"/>
                  </a:schemeClr>
                </a:solidFill>
                <a:latin typeface="Myriad Pro" panose="020B0503030403020204" pitchFamily="34" charset="0"/>
              </a:rPr>
              <a:t> 15:13-15; </a:t>
            </a:r>
            <a:r>
              <a:rPr lang="pt-BR" sz="3200" i="1" dirty="0" err="1">
                <a:solidFill>
                  <a:schemeClr val="bg1">
                    <a:lumMod val="95000"/>
                  </a:schemeClr>
                </a:solidFill>
                <a:latin typeface="Myriad Pro" panose="020B0503030403020204" pitchFamily="34" charset="0"/>
              </a:rPr>
              <a:t>Jo</a:t>
            </a:r>
            <a:r>
              <a:rPr lang="pt-BR" sz="3200" i="1" dirty="0">
                <a:solidFill>
                  <a:schemeClr val="bg1">
                    <a:lumMod val="95000"/>
                  </a:schemeClr>
                </a:solidFill>
                <a:latin typeface="Myriad Pro" panose="020B0503030403020204" pitchFamily="34" charset="0"/>
              </a:rPr>
              <a:t> 20:22);</a:t>
            </a:r>
          </a:p>
        </p:txBody>
      </p:sp>
      <p:sp>
        <p:nvSpPr>
          <p:cNvPr id="6" name="Título 4">
            <a:extLst>
              <a:ext uri="{FF2B5EF4-FFF2-40B4-BE49-F238E27FC236}">
                <a16:creationId xmlns:a16="http://schemas.microsoft.com/office/drawing/2014/main" id="{6DD2F1F1-C6B3-0C4F-8843-5B4DDB1D6B4E}"/>
              </a:ext>
            </a:extLst>
          </p:cNvPr>
          <p:cNvSpPr txBox="1">
            <a:spLocks/>
          </p:cNvSpPr>
          <p:nvPr/>
        </p:nvSpPr>
        <p:spPr>
          <a:xfrm>
            <a:off x="408997" y="33265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b="1" i="1" dirty="0">
                <a:solidFill>
                  <a:schemeClr val="bg1"/>
                </a:solidFill>
                <a:latin typeface="Myriad Pro" panose="020B0503030403020204" pitchFamily="34" charset="0"/>
              </a:rPr>
              <a:t>“Jesus e o Discipulado”</a:t>
            </a:r>
          </a:p>
        </p:txBody>
      </p:sp>
      <p:pic>
        <p:nvPicPr>
          <p:cNvPr id="7" name="Imagem 6">
            <a:extLst>
              <a:ext uri="{FF2B5EF4-FFF2-40B4-BE49-F238E27FC236}">
                <a16:creationId xmlns:a16="http://schemas.microsoft.com/office/drawing/2014/main" id="{F9E89D40-92D8-FA45-913F-43C2A356EFE6}"/>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18481210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379736" y="2348880"/>
            <a:ext cx="11159611" cy="3539430"/>
          </a:xfrm>
          <a:prstGeom prst="rect">
            <a:avLst/>
          </a:prstGeom>
          <a:noFill/>
        </p:spPr>
        <p:txBody>
          <a:bodyPr wrap="square" rtlCol="0">
            <a:spAutoFit/>
          </a:bodyPr>
          <a:lstStyle/>
          <a:p>
            <a:r>
              <a:rPr lang="pt-BR" sz="3200" b="1" i="1" dirty="0">
                <a:solidFill>
                  <a:srgbClr val="FFFF00"/>
                </a:solidFill>
                <a:latin typeface="Myriad Pro" panose="020B0503030403020204" pitchFamily="34" charset="0"/>
              </a:rPr>
              <a:t>6 - Demonstração </a:t>
            </a:r>
            <a:r>
              <a:rPr lang="pt-BR" sz="3200" i="1" dirty="0">
                <a:solidFill>
                  <a:schemeClr val="bg1"/>
                </a:solidFill>
                <a:latin typeface="Myriad Pro" panose="020B0503030403020204" pitchFamily="34" charset="0"/>
              </a:rPr>
              <a:t>- Jesus ensina aos discípulos não apenas com palavras, mas com sua própria vida. Jesus lhes ensina o que fazer, mas também como viver (</a:t>
            </a:r>
            <a:r>
              <a:rPr lang="pt-BR" sz="3200" i="1" dirty="0" err="1">
                <a:solidFill>
                  <a:schemeClr val="bg1"/>
                </a:solidFill>
                <a:latin typeface="Myriad Pro" panose="020B0503030403020204" pitchFamily="34" charset="0"/>
              </a:rPr>
              <a:t>Jo</a:t>
            </a:r>
            <a:r>
              <a:rPr lang="pt-BR" sz="3200" i="1" dirty="0">
                <a:solidFill>
                  <a:schemeClr val="bg1"/>
                </a:solidFill>
                <a:latin typeface="Myriad Pro" panose="020B0503030403020204" pitchFamily="34" charset="0"/>
              </a:rPr>
              <a:t> 13:15; </a:t>
            </a:r>
            <a:r>
              <a:rPr lang="pt-BR" sz="3200" i="1" dirty="0" err="1">
                <a:solidFill>
                  <a:schemeClr val="bg1"/>
                </a:solidFill>
                <a:latin typeface="Myriad Pro" panose="020B0503030403020204" pitchFamily="34" charset="0"/>
              </a:rPr>
              <a:t>Jo</a:t>
            </a:r>
            <a:r>
              <a:rPr lang="pt-BR" sz="3200" i="1" dirty="0">
                <a:solidFill>
                  <a:schemeClr val="bg1"/>
                </a:solidFill>
                <a:latin typeface="Myriad Pro" panose="020B0503030403020204" pitchFamily="34" charset="0"/>
              </a:rPr>
              <a:t> 13:34; </a:t>
            </a:r>
            <a:r>
              <a:rPr lang="pt-BR" sz="3200" i="1" dirty="0" err="1">
                <a:solidFill>
                  <a:schemeClr val="bg1"/>
                </a:solidFill>
                <a:latin typeface="Myriad Pro" panose="020B0503030403020204" pitchFamily="34" charset="0"/>
              </a:rPr>
              <a:t>Jo</a:t>
            </a:r>
            <a:r>
              <a:rPr lang="pt-BR" sz="3200" i="1" dirty="0">
                <a:solidFill>
                  <a:schemeClr val="bg1"/>
                </a:solidFill>
                <a:latin typeface="Myriad Pro" panose="020B0503030403020204" pitchFamily="34" charset="0"/>
              </a:rPr>
              <a:t> 14:21);</a:t>
            </a:r>
          </a:p>
          <a:p>
            <a:endParaRPr lang="pt-BR" sz="3200" i="1" dirty="0">
              <a:solidFill>
                <a:schemeClr val="bg1"/>
              </a:solidFill>
              <a:latin typeface="Myriad Pro" panose="020B0503030403020204" pitchFamily="34" charset="0"/>
            </a:endParaRPr>
          </a:p>
          <a:p>
            <a:r>
              <a:rPr lang="pt-BR" sz="3200" b="1" i="1" dirty="0">
                <a:solidFill>
                  <a:srgbClr val="FFFF00"/>
                </a:solidFill>
                <a:latin typeface="Myriad Pro" panose="020B0503030403020204" pitchFamily="34" charset="0"/>
              </a:rPr>
              <a:t>7 - Delegação de Tarefas </a:t>
            </a:r>
            <a:r>
              <a:rPr lang="pt-BR" sz="3200" i="1" dirty="0">
                <a:solidFill>
                  <a:schemeClr val="bg1"/>
                </a:solidFill>
                <a:latin typeface="Myriad Pro" panose="020B0503030403020204" pitchFamily="34" charset="0"/>
              </a:rPr>
              <a:t>- Jesus queria que os discípulos aprendessem com Ele e pudessem executar tarefas por ele delegadas: “vos farei pescadores de homens” (</a:t>
            </a:r>
            <a:r>
              <a:rPr lang="pt-BR" sz="3200" i="1" dirty="0" err="1">
                <a:solidFill>
                  <a:schemeClr val="bg1"/>
                </a:solidFill>
                <a:latin typeface="Myriad Pro" panose="020B0503030403020204" pitchFamily="34" charset="0"/>
              </a:rPr>
              <a:t>Mt</a:t>
            </a:r>
            <a:r>
              <a:rPr lang="pt-BR" sz="3200" i="1" dirty="0">
                <a:solidFill>
                  <a:schemeClr val="bg1"/>
                </a:solidFill>
                <a:latin typeface="Myriad Pro" panose="020B0503030403020204" pitchFamily="34" charset="0"/>
              </a:rPr>
              <a:t> 4:19);</a:t>
            </a:r>
          </a:p>
        </p:txBody>
      </p:sp>
      <p:sp>
        <p:nvSpPr>
          <p:cNvPr id="6" name="Título 4">
            <a:extLst>
              <a:ext uri="{FF2B5EF4-FFF2-40B4-BE49-F238E27FC236}">
                <a16:creationId xmlns:a16="http://schemas.microsoft.com/office/drawing/2014/main" id="{E4FA3DE2-C10E-5E49-93FE-76E024072EA3}"/>
              </a:ext>
            </a:extLst>
          </p:cNvPr>
          <p:cNvSpPr txBox="1">
            <a:spLocks/>
          </p:cNvSpPr>
          <p:nvPr/>
        </p:nvSpPr>
        <p:spPr>
          <a:xfrm>
            <a:off x="408997" y="33265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b="1" i="1" dirty="0">
                <a:solidFill>
                  <a:schemeClr val="bg1"/>
                </a:solidFill>
                <a:latin typeface="Myriad Pro" panose="020B0503030403020204" pitchFamily="34" charset="0"/>
              </a:rPr>
              <a:t>“Jesus e o Discipulado”</a:t>
            </a:r>
          </a:p>
        </p:txBody>
      </p:sp>
      <p:pic>
        <p:nvPicPr>
          <p:cNvPr id="7" name="Imagem 6">
            <a:extLst>
              <a:ext uri="{FF2B5EF4-FFF2-40B4-BE49-F238E27FC236}">
                <a16:creationId xmlns:a16="http://schemas.microsoft.com/office/drawing/2014/main" id="{E8344C96-D276-B343-A4B9-5BCF3B538970}"/>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41922875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8997" y="1905213"/>
            <a:ext cx="10944803" cy="3323987"/>
          </a:xfrm>
          <a:prstGeom prst="rect">
            <a:avLst/>
          </a:prstGeom>
          <a:noFill/>
        </p:spPr>
        <p:txBody>
          <a:bodyPr wrap="square" rtlCol="0">
            <a:spAutoFit/>
          </a:bodyPr>
          <a:lstStyle/>
          <a:p>
            <a:r>
              <a:rPr lang="pt-BR" sz="3000" b="1" i="1" dirty="0">
                <a:solidFill>
                  <a:srgbClr val="FFFF00"/>
                </a:solidFill>
                <a:latin typeface="Myriad Pro" panose="020B0503030403020204" pitchFamily="34" charset="0"/>
              </a:rPr>
              <a:t>8 - Acompanhamento, supervisão e avaliação </a:t>
            </a:r>
            <a:r>
              <a:rPr lang="pt-BR" sz="3000" i="1" dirty="0">
                <a:solidFill>
                  <a:schemeClr val="bg1"/>
                </a:solidFill>
                <a:latin typeface="Myriad Pro" panose="020B0503030403020204" pitchFamily="34" charset="0"/>
              </a:rPr>
              <a:t>- Jesus acompanha os discípulos em seu aprendizado e experiências (Mc 6:30; </a:t>
            </a:r>
            <a:r>
              <a:rPr lang="pt-BR" sz="3000" i="1" dirty="0" err="1">
                <a:solidFill>
                  <a:schemeClr val="bg1"/>
                </a:solidFill>
                <a:latin typeface="Myriad Pro" panose="020B0503030403020204" pitchFamily="34" charset="0"/>
              </a:rPr>
              <a:t>Lc</a:t>
            </a:r>
            <a:r>
              <a:rPr lang="pt-BR" sz="3000" i="1" dirty="0">
                <a:solidFill>
                  <a:schemeClr val="bg1"/>
                </a:solidFill>
                <a:latin typeface="Myriad Pro" panose="020B0503030403020204" pitchFamily="34" charset="0"/>
              </a:rPr>
              <a:t> 9:10). Jesus supervisiona e tem o controle das tarefas (Mc 8:17). Jesus continuamente revisa o que ensinou e dá demonstrações contínuas do que ensina (Mc 9:17-29; </a:t>
            </a:r>
            <a:r>
              <a:rPr lang="pt-BR" sz="3000" i="1" dirty="0" err="1">
                <a:solidFill>
                  <a:schemeClr val="bg1"/>
                </a:solidFill>
                <a:latin typeface="Myriad Pro" panose="020B0503030403020204" pitchFamily="34" charset="0"/>
              </a:rPr>
              <a:t>Mt</a:t>
            </a:r>
            <a:r>
              <a:rPr lang="pt-BR" sz="3000" i="1" dirty="0">
                <a:solidFill>
                  <a:schemeClr val="bg1"/>
                </a:solidFill>
                <a:latin typeface="Myriad Pro" panose="020B0503030403020204" pitchFamily="34" charset="0"/>
              </a:rPr>
              <a:t> 17:14-20; </a:t>
            </a:r>
            <a:r>
              <a:rPr lang="pt-BR" sz="3000" i="1" dirty="0" err="1">
                <a:solidFill>
                  <a:schemeClr val="bg1"/>
                </a:solidFill>
                <a:latin typeface="Myriad Pro" panose="020B0503030403020204" pitchFamily="34" charset="0"/>
              </a:rPr>
              <a:t>Lc</a:t>
            </a:r>
            <a:r>
              <a:rPr lang="pt-BR" sz="3000" i="1" dirty="0">
                <a:solidFill>
                  <a:schemeClr val="bg1"/>
                </a:solidFill>
                <a:latin typeface="Myriad Pro" panose="020B0503030403020204" pitchFamily="34" charset="0"/>
              </a:rPr>
              <a:t> 9:37-43);</a:t>
            </a:r>
          </a:p>
          <a:p>
            <a:endParaRPr lang="pt-BR" sz="3000" i="1" dirty="0">
              <a:solidFill>
                <a:schemeClr val="bg1"/>
              </a:solidFill>
              <a:latin typeface="Myriad Pro" panose="020B0503030403020204" pitchFamily="34" charset="0"/>
            </a:endParaRPr>
          </a:p>
        </p:txBody>
      </p:sp>
      <p:sp>
        <p:nvSpPr>
          <p:cNvPr id="6" name="Título 4">
            <a:extLst>
              <a:ext uri="{FF2B5EF4-FFF2-40B4-BE49-F238E27FC236}">
                <a16:creationId xmlns:a16="http://schemas.microsoft.com/office/drawing/2014/main" id="{526AB976-B9C5-4B4F-99B8-F71ECC3A885E}"/>
              </a:ext>
            </a:extLst>
          </p:cNvPr>
          <p:cNvSpPr txBox="1">
            <a:spLocks/>
          </p:cNvSpPr>
          <p:nvPr/>
        </p:nvSpPr>
        <p:spPr>
          <a:xfrm>
            <a:off x="408997" y="33265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b="1" i="1" dirty="0">
                <a:solidFill>
                  <a:schemeClr val="bg1"/>
                </a:solidFill>
                <a:latin typeface="Myriad Pro" panose="020B0503030403020204" pitchFamily="34" charset="0"/>
              </a:rPr>
              <a:t>“Jesus e o Discipulado”</a:t>
            </a:r>
          </a:p>
        </p:txBody>
      </p:sp>
      <p:pic>
        <p:nvPicPr>
          <p:cNvPr id="7" name="Imagem 6">
            <a:extLst>
              <a:ext uri="{FF2B5EF4-FFF2-40B4-BE49-F238E27FC236}">
                <a16:creationId xmlns:a16="http://schemas.microsoft.com/office/drawing/2014/main" id="{E8FFD3E7-FF05-5341-BD04-A381E0AA21FF}"/>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7154209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10237" y="548680"/>
            <a:ext cx="11953328" cy="5751512"/>
          </a:xfrm>
        </p:spPr>
        <p:txBody>
          <a:bodyPr>
            <a:normAutofit/>
          </a:bodyPr>
          <a:lstStyle/>
          <a:p>
            <a:r>
              <a:rPr lang="pt-BR" sz="4800" dirty="0">
                <a:solidFill>
                  <a:schemeClr val="bg1"/>
                </a:solidFill>
                <a:latin typeface="Myriad Pro" panose="020B0503030403020204" pitchFamily="34" charset="0"/>
              </a:rPr>
              <a:t>Deus, primeiro cria a terra, depois a luz; fez a expansão: céus; ajuntou as águas (mares) e a porção seca (terra);  criou erva verde e arvore frutífera; criou os luminares para governar dia e noite; criou gado, répteis, feras, aves.</a:t>
            </a:r>
          </a:p>
        </p:txBody>
      </p:sp>
      <p:pic>
        <p:nvPicPr>
          <p:cNvPr id="3" name="Imagem 2">
            <a:extLst>
              <a:ext uri="{FF2B5EF4-FFF2-40B4-BE49-F238E27FC236}">
                <a16:creationId xmlns:a16="http://schemas.microsoft.com/office/drawing/2014/main" id="{F183426C-66F5-3C4E-80E5-77A23587D5A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5451323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CaixaDeTexto 1"/>
          <p:cNvSpPr txBox="1"/>
          <p:nvPr/>
        </p:nvSpPr>
        <p:spPr>
          <a:xfrm>
            <a:off x="408997" y="2049229"/>
            <a:ext cx="10944803" cy="2769989"/>
          </a:xfrm>
          <a:prstGeom prst="rect">
            <a:avLst/>
          </a:prstGeom>
          <a:noFill/>
        </p:spPr>
        <p:txBody>
          <a:bodyPr wrap="square" rtlCol="0">
            <a:spAutoFit/>
          </a:bodyPr>
          <a:lstStyle/>
          <a:p>
            <a:r>
              <a:rPr lang="pt-BR" sz="3000" b="1" i="1" dirty="0">
                <a:solidFill>
                  <a:srgbClr val="FFFF00"/>
                </a:solidFill>
                <a:latin typeface="Myriad Pro" panose="020B0503030403020204" pitchFamily="34" charset="0"/>
              </a:rPr>
              <a:t>9 - Multiplicação </a:t>
            </a:r>
            <a:r>
              <a:rPr lang="pt-BR" sz="3000" i="1" dirty="0">
                <a:solidFill>
                  <a:schemeClr val="bg1"/>
                </a:solidFill>
                <a:latin typeface="Myriad Pro" panose="020B0503030403020204" pitchFamily="34" charset="0"/>
              </a:rPr>
              <a:t>- Jesus ensina os discípulos a crescerem sempre e a serem discípulos que fazem discípulos que fazem discípulos que fazem discípulos (</a:t>
            </a:r>
            <a:r>
              <a:rPr lang="pt-BR" sz="3000" i="1" dirty="0" err="1">
                <a:solidFill>
                  <a:schemeClr val="bg1"/>
                </a:solidFill>
                <a:latin typeface="Myriad Pro" panose="020B0503030403020204" pitchFamily="34" charset="0"/>
              </a:rPr>
              <a:t>Jo</a:t>
            </a:r>
            <a:r>
              <a:rPr lang="pt-BR" sz="3000" i="1" dirty="0">
                <a:solidFill>
                  <a:schemeClr val="bg1"/>
                </a:solidFill>
                <a:latin typeface="Myriad Pro" panose="020B0503030403020204" pitchFamily="34" charset="0"/>
              </a:rPr>
              <a:t> 15:8; </a:t>
            </a:r>
            <a:r>
              <a:rPr lang="pt-BR" sz="3000" i="1" dirty="0" err="1">
                <a:solidFill>
                  <a:schemeClr val="bg1"/>
                </a:solidFill>
                <a:latin typeface="Myriad Pro" panose="020B0503030403020204" pitchFamily="34" charset="0"/>
              </a:rPr>
              <a:t>Jo</a:t>
            </a:r>
            <a:r>
              <a:rPr lang="pt-BR" sz="3000" i="1" dirty="0">
                <a:solidFill>
                  <a:schemeClr val="bg1"/>
                </a:solidFill>
                <a:latin typeface="Myriad Pro" panose="020B0503030403020204" pitchFamily="34" charset="0"/>
              </a:rPr>
              <a:t> 15:16; </a:t>
            </a:r>
            <a:r>
              <a:rPr lang="pt-BR" sz="3000" i="1" dirty="0" err="1">
                <a:solidFill>
                  <a:schemeClr val="bg1"/>
                </a:solidFill>
                <a:latin typeface="Myriad Pro" panose="020B0503030403020204" pitchFamily="34" charset="0"/>
              </a:rPr>
              <a:t>Mt</a:t>
            </a:r>
            <a:r>
              <a:rPr lang="pt-BR" sz="3000" i="1" dirty="0">
                <a:solidFill>
                  <a:schemeClr val="bg1"/>
                </a:solidFill>
                <a:latin typeface="Myriad Pro" panose="020B0503030403020204" pitchFamily="34" charset="0"/>
              </a:rPr>
              <a:t> 28:18-20).</a:t>
            </a:r>
          </a:p>
          <a:p>
            <a:endParaRPr lang="pt-BR" sz="3000" i="1" dirty="0">
              <a:solidFill>
                <a:schemeClr val="bg1"/>
              </a:solidFill>
              <a:latin typeface="Myriad Pro" panose="020B0503030403020204" pitchFamily="34" charset="0"/>
            </a:endParaRPr>
          </a:p>
          <a:p>
            <a:pPr algn="r"/>
            <a:r>
              <a:rPr lang="pt-BR" sz="2400" i="1" u="sng" dirty="0">
                <a:solidFill>
                  <a:schemeClr val="bg1"/>
                </a:solidFill>
                <a:latin typeface="Myriad Pro" panose="020B0503030403020204" pitchFamily="34" charset="0"/>
                <a:hlinkClick r:id="rId2">
                  <a:extLst>
                    <a:ext uri="{A12FA001-AC4F-418D-AE19-62706E023703}">
                      <ahyp:hlinkClr xmlns:ahyp="http://schemas.microsoft.com/office/drawing/2018/hyperlinkcolor" val="tx"/>
                    </a:ext>
                  </a:extLst>
                </a:hlinkClick>
              </a:rPr>
              <a:t>remne.metodista.org.br/download/33/Jesuseodiscipulado.pdf</a:t>
            </a:r>
            <a:endParaRPr lang="pt-BR" sz="3000" dirty="0">
              <a:solidFill>
                <a:schemeClr val="bg1"/>
              </a:solidFill>
              <a:latin typeface="Myriad Pro" panose="020B0503030403020204" pitchFamily="34" charset="0"/>
            </a:endParaRPr>
          </a:p>
        </p:txBody>
      </p:sp>
      <p:sp>
        <p:nvSpPr>
          <p:cNvPr id="6" name="Título 4">
            <a:extLst>
              <a:ext uri="{FF2B5EF4-FFF2-40B4-BE49-F238E27FC236}">
                <a16:creationId xmlns:a16="http://schemas.microsoft.com/office/drawing/2014/main" id="{526AB976-B9C5-4B4F-99B8-F71ECC3A885E}"/>
              </a:ext>
            </a:extLst>
          </p:cNvPr>
          <p:cNvSpPr txBox="1">
            <a:spLocks/>
          </p:cNvSpPr>
          <p:nvPr/>
        </p:nvSpPr>
        <p:spPr>
          <a:xfrm>
            <a:off x="408997" y="33265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b="1" i="1" dirty="0">
                <a:solidFill>
                  <a:schemeClr val="bg1"/>
                </a:solidFill>
                <a:latin typeface="Myriad Pro" panose="020B0503030403020204" pitchFamily="34" charset="0"/>
              </a:rPr>
              <a:t>“Jesus e o Discipulado”</a:t>
            </a:r>
          </a:p>
        </p:txBody>
      </p:sp>
      <p:pic>
        <p:nvPicPr>
          <p:cNvPr id="4" name="Imagem 3">
            <a:extLst>
              <a:ext uri="{FF2B5EF4-FFF2-40B4-BE49-F238E27FC236}">
                <a16:creationId xmlns:a16="http://schemas.microsoft.com/office/drawing/2014/main" id="{3E530681-41C4-CF4D-B762-EF231E0C5118}"/>
              </a:ext>
            </a:extLst>
          </p:cNvPr>
          <p:cNvPicPr>
            <a:picLocks noChangeAspect="1"/>
          </p:cNvPicPr>
          <p:nvPr/>
        </p:nvPicPr>
        <p:blipFill>
          <a:blip r:embed="rId3"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36831958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a:xfrm>
            <a:off x="479376" y="692696"/>
            <a:ext cx="10657184" cy="4608512"/>
          </a:xfrm>
        </p:spPr>
        <p:txBody>
          <a:bodyPr>
            <a:normAutofit/>
          </a:bodyPr>
          <a:lstStyle/>
          <a:p>
            <a:pPr algn="ctr"/>
            <a:r>
              <a:rPr lang="pt-BR" sz="4800" b="1" dirty="0">
                <a:solidFill>
                  <a:schemeClr val="bg1"/>
                </a:solidFill>
                <a:latin typeface="Myriad Pro" panose="020B0503030403020204" pitchFamily="34" charset="0"/>
              </a:rPr>
              <a:t>MUITO OBRIGADO PELA SUA PARTICIPAÇÃO.</a:t>
            </a:r>
            <a:br>
              <a:rPr lang="pt-BR" sz="4800" b="1" dirty="0">
                <a:solidFill>
                  <a:schemeClr val="bg1"/>
                </a:solidFill>
                <a:latin typeface="Myriad Pro" panose="020B0503030403020204" pitchFamily="34" charset="0"/>
              </a:rPr>
            </a:br>
            <a:r>
              <a:rPr lang="pt-BR" sz="4800" b="1" dirty="0">
                <a:solidFill>
                  <a:schemeClr val="bg1"/>
                </a:solidFill>
                <a:latin typeface="Myriad Pro" panose="020B0503030403020204" pitchFamily="34" charset="0"/>
              </a:rPr>
              <a:t>MEUS VOTOS É QUE VOCÊ SEJA UM GRANDE </a:t>
            </a:r>
            <a:r>
              <a:rPr lang="pt-BR" sz="4800" b="1" dirty="0">
                <a:solidFill>
                  <a:srgbClr val="FFFF00"/>
                </a:solidFill>
                <a:latin typeface="Myriad Pro" panose="020B0503030403020204" pitchFamily="34" charset="0"/>
              </a:rPr>
              <a:t>DISCIPULADOR.</a:t>
            </a:r>
          </a:p>
        </p:txBody>
      </p:sp>
      <p:sp>
        <p:nvSpPr>
          <p:cNvPr id="2" name="CaixaDeTexto 1">
            <a:extLst>
              <a:ext uri="{FF2B5EF4-FFF2-40B4-BE49-F238E27FC236}">
                <a16:creationId xmlns:a16="http://schemas.microsoft.com/office/drawing/2014/main" id="{BCCA2755-9DDF-B74D-B375-CA72657DE35C}"/>
              </a:ext>
            </a:extLst>
          </p:cNvPr>
          <p:cNvSpPr txBox="1"/>
          <p:nvPr/>
        </p:nvSpPr>
        <p:spPr>
          <a:xfrm>
            <a:off x="7320136" y="4598175"/>
            <a:ext cx="2834430" cy="707886"/>
          </a:xfrm>
          <a:prstGeom prst="rect">
            <a:avLst/>
          </a:prstGeom>
          <a:noFill/>
        </p:spPr>
        <p:txBody>
          <a:bodyPr wrap="none" rtlCol="0">
            <a:spAutoFit/>
          </a:bodyPr>
          <a:lstStyle/>
          <a:p>
            <a:r>
              <a:rPr lang="pt-BR" sz="4000" dirty="0" err="1">
                <a:solidFill>
                  <a:schemeClr val="bg1"/>
                </a:solidFill>
                <a:latin typeface="Ambarella" pitchFamily="2" charset="77"/>
              </a:rPr>
              <a:t>Pr</a:t>
            </a:r>
            <a:r>
              <a:rPr lang="pt-BR" sz="4000" dirty="0">
                <a:solidFill>
                  <a:schemeClr val="bg1"/>
                </a:solidFill>
                <a:latin typeface="Ambarella" pitchFamily="2" charset="77"/>
              </a:rPr>
              <a:t> Lazaro Adorno</a:t>
            </a:r>
          </a:p>
        </p:txBody>
      </p:sp>
      <p:pic>
        <p:nvPicPr>
          <p:cNvPr id="4" name="Imagem 3">
            <a:extLst>
              <a:ext uri="{FF2B5EF4-FFF2-40B4-BE49-F238E27FC236}">
                <a16:creationId xmlns:a16="http://schemas.microsoft.com/office/drawing/2014/main" id="{F9FDFC89-959D-6043-BC6B-317489D5BE33}"/>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252246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4">
            <a:alpha val="33000"/>
          </a:schemeClr>
        </a:solidFill>
        <a:effectLst/>
      </p:bgPr>
    </p:bg>
    <p:spTree>
      <p:nvGrpSpPr>
        <p:cNvPr id="1" name=""/>
        <p:cNvGrpSpPr/>
        <p:nvPr/>
      </p:nvGrpSpPr>
      <p:grpSpPr>
        <a:xfrm>
          <a:off x="0" y="0"/>
          <a:ext cx="0" cy="0"/>
          <a:chOff x="0" y="0"/>
          <a:chExt cx="0" cy="0"/>
        </a:xfrm>
      </p:grpSpPr>
      <p:sp>
        <p:nvSpPr>
          <p:cNvPr id="4" name="CaixaDeTexto 3"/>
          <p:cNvSpPr txBox="1"/>
          <p:nvPr/>
        </p:nvSpPr>
        <p:spPr>
          <a:xfrm>
            <a:off x="0" y="2567806"/>
            <a:ext cx="12192000" cy="2246769"/>
          </a:xfrm>
          <a:prstGeom prst="rect">
            <a:avLst/>
          </a:prstGeom>
          <a:noFill/>
        </p:spPr>
        <p:txBody>
          <a:bodyPr wrap="square" rtlCol="0">
            <a:spAutoFit/>
          </a:bodyPr>
          <a:lstStyle/>
          <a:p>
            <a:pPr algn="ctr"/>
            <a:r>
              <a:rPr lang="pt-BR" sz="3200" b="1" dirty="0"/>
              <a:t>TODO O MATERIAL AQUI DISCUTIDO </a:t>
            </a:r>
          </a:p>
          <a:p>
            <a:pPr algn="ctr"/>
            <a:r>
              <a:rPr lang="pt-BR" sz="3200" b="1" dirty="0"/>
              <a:t>“APOSTILA E APRESENTAÇÃO”</a:t>
            </a:r>
          </a:p>
          <a:p>
            <a:pPr algn="ctr"/>
            <a:r>
              <a:rPr lang="pt-BR" sz="3200" b="1" dirty="0"/>
              <a:t>ESTÃO À DISPOSIÇÃO NO SITE </a:t>
            </a:r>
          </a:p>
          <a:p>
            <a:pPr algn="ctr"/>
            <a:r>
              <a:rPr lang="pt-BR" sz="4400" b="1" dirty="0"/>
              <a:t> www.icpbb.com.br/downloads</a:t>
            </a:r>
          </a:p>
        </p:txBody>
      </p:sp>
    </p:spTree>
    <p:extLst>
      <p:ext uri="{BB962C8B-B14F-4D97-AF65-F5344CB8AC3E}">
        <p14:creationId xmlns:p14="http://schemas.microsoft.com/office/powerpoint/2010/main" val="36127249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911423" y="1700808"/>
            <a:ext cx="10441161" cy="3456384"/>
          </a:xfrm>
        </p:spPr>
        <p:txBody>
          <a:bodyPr>
            <a:normAutofit/>
          </a:bodyPr>
          <a:lstStyle/>
          <a:p>
            <a:r>
              <a:rPr lang="pt-BR" sz="4800" dirty="0">
                <a:solidFill>
                  <a:schemeClr val="bg1"/>
                </a:solidFill>
                <a:latin typeface="Myriad Pro" panose="020B0503030403020204" pitchFamily="34" charset="0"/>
              </a:rPr>
              <a:t>Entendemos que Deus criou um ambiente rico e majestoso para colocar a Sua mais importante obra que ainda estava por vir...</a:t>
            </a:r>
          </a:p>
        </p:txBody>
      </p:sp>
      <p:pic>
        <p:nvPicPr>
          <p:cNvPr id="3" name="Imagem 2">
            <a:extLst>
              <a:ext uri="{FF2B5EF4-FFF2-40B4-BE49-F238E27FC236}">
                <a16:creationId xmlns:a16="http://schemas.microsoft.com/office/drawing/2014/main" id="{F183426C-66F5-3C4E-80E5-77A23587D5A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Tree>
    <p:extLst>
      <p:ext uri="{BB962C8B-B14F-4D97-AF65-F5344CB8AC3E}">
        <p14:creationId xmlns:p14="http://schemas.microsoft.com/office/powerpoint/2010/main" val="42260160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10237" y="548680"/>
            <a:ext cx="11953328" cy="3168352"/>
          </a:xfrm>
        </p:spPr>
        <p:txBody>
          <a:bodyPr>
            <a:normAutofit/>
          </a:bodyPr>
          <a:lstStyle/>
          <a:p>
            <a:pPr algn="ctr"/>
            <a:br>
              <a:rPr lang="pt-BR" sz="4800" dirty="0">
                <a:solidFill>
                  <a:schemeClr val="bg1"/>
                </a:solidFill>
                <a:latin typeface="Myriad Pro" panose="020B0503030403020204" pitchFamily="34" charset="0"/>
              </a:rPr>
            </a:br>
            <a:r>
              <a:rPr lang="pt-BR" sz="8000" dirty="0">
                <a:solidFill>
                  <a:srgbClr val="FFFF00"/>
                </a:solidFill>
                <a:latin typeface="Myriad Pro" panose="020B0503030403020204" pitchFamily="34" charset="0"/>
              </a:rPr>
              <a:t>O</a:t>
            </a:r>
            <a:r>
              <a:rPr lang="pt-BR" sz="8000" dirty="0">
                <a:solidFill>
                  <a:schemeClr val="bg1"/>
                </a:solidFill>
                <a:latin typeface="Myriad Pro" panose="020B0503030403020204" pitchFamily="34" charset="0"/>
              </a:rPr>
              <a:t> </a:t>
            </a:r>
            <a:r>
              <a:rPr lang="pt-BR" sz="8000" dirty="0">
                <a:solidFill>
                  <a:srgbClr val="FFFF00"/>
                </a:solidFill>
                <a:latin typeface="Myriad Pro" panose="020B0503030403020204" pitchFamily="34" charset="0"/>
              </a:rPr>
              <a:t>HOMEM</a:t>
            </a:r>
            <a:br>
              <a:rPr lang="pt-BR" sz="4800" dirty="0">
                <a:solidFill>
                  <a:schemeClr val="bg1"/>
                </a:solidFill>
                <a:latin typeface="Myriad Pro" panose="020B0503030403020204" pitchFamily="34" charset="0"/>
              </a:rPr>
            </a:br>
            <a:endParaRPr lang="pt-BR" sz="4800" dirty="0">
              <a:solidFill>
                <a:schemeClr val="bg1"/>
              </a:solidFill>
              <a:latin typeface="Myriad Pro" panose="020B0503030403020204" pitchFamily="34" charset="0"/>
            </a:endParaRPr>
          </a:p>
        </p:txBody>
      </p:sp>
      <p:pic>
        <p:nvPicPr>
          <p:cNvPr id="3" name="Imagem 2">
            <a:extLst>
              <a:ext uri="{FF2B5EF4-FFF2-40B4-BE49-F238E27FC236}">
                <a16:creationId xmlns:a16="http://schemas.microsoft.com/office/drawing/2014/main" id="{F183426C-66F5-3C4E-80E5-77A23587D5A9}"/>
              </a:ext>
            </a:extLst>
          </p:cNvPr>
          <p:cNvPicPr>
            <a:picLocks noChangeAspect="1"/>
          </p:cNvPicPr>
          <p:nvPr/>
        </p:nvPicPr>
        <p:blipFill>
          <a:blip r:embed="rId2" cstate="print">
            <a:alphaModFix amt="62000"/>
            <a:extLst>
              <a:ext uri="{28A0092B-C50C-407E-A947-70E740481C1C}">
                <a14:useLocalDpi xmlns:a14="http://schemas.microsoft.com/office/drawing/2010/main" val="0"/>
              </a:ext>
            </a:extLst>
          </a:blip>
          <a:stretch>
            <a:fillRect/>
          </a:stretch>
        </p:blipFill>
        <p:spPr>
          <a:xfrm>
            <a:off x="9230894" y="5589240"/>
            <a:ext cx="2759618" cy="977365"/>
          </a:xfrm>
          <a:prstGeom prst="rect">
            <a:avLst/>
          </a:prstGeom>
        </p:spPr>
      </p:pic>
      <p:sp>
        <p:nvSpPr>
          <p:cNvPr id="5" name="CaixaDeTexto 4"/>
          <p:cNvSpPr txBox="1"/>
          <p:nvPr/>
        </p:nvSpPr>
        <p:spPr>
          <a:xfrm>
            <a:off x="0" y="4365104"/>
            <a:ext cx="12192000" cy="830997"/>
          </a:xfrm>
          <a:prstGeom prst="rect">
            <a:avLst/>
          </a:prstGeom>
          <a:noFill/>
        </p:spPr>
        <p:txBody>
          <a:bodyPr wrap="square" rtlCol="0">
            <a:spAutoFit/>
          </a:bodyPr>
          <a:lstStyle/>
          <a:p>
            <a:pPr algn="ctr"/>
            <a:r>
              <a:rPr lang="pt-BR" sz="4800" dirty="0">
                <a:solidFill>
                  <a:schemeClr val="bg1"/>
                </a:solidFill>
                <a:latin typeface="Myriad Pro" panose="020B0503030403020204" pitchFamily="34" charset="0"/>
              </a:rPr>
              <a:t>A SUA MAIOR RIQUEZA</a:t>
            </a:r>
            <a:endParaRPr lang="pt-BR" sz="4800" dirty="0"/>
          </a:p>
        </p:txBody>
      </p:sp>
    </p:spTree>
    <p:extLst>
      <p:ext uri="{BB962C8B-B14F-4D97-AF65-F5344CB8AC3E}">
        <p14:creationId xmlns:p14="http://schemas.microsoft.com/office/powerpoint/2010/main" val="8342576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{9D320CDA-0A36-094E-B4CD-2A0B5D94208E}tf10001063</Template>
  <TotalTime>2397</TotalTime>
  <Words>1689</Words>
  <Application>Microsoft Macintosh PowerPoint</Application>
  <PresentationFormat>Widescreen</PresentationFormat>
  <Paragraphs>119</Paragraphs>
  <Slides>72</Slides>
  <Notes>1</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72</vt:i4>
      </vt:variant>
    </vt:vector>
  </HeadingPairs>
  <TitlesOfParts>
    <vt:vector size="78" baseType="lpstr">
      <vt:lpstr>Ambarella</vt:lpstr>
      <vt:lpstr>Arial</vt:lpstr>
      <vt:lpstr>Calibri</vt:lpstr>
      <vt:lpstr>Calibri Light</vt:lpstr>
      <vt:lpstr>Myriad Pro</vt:lpstr>
      <vt:lpstr>Tema do Office</vt:lpstr>
      <vt:lpstr>Apresentação do PowerPoint</vt:lpstr>
      <vt:lpstr>Apresentação do PowerPoint</vt:lpstr>
      <vt:lpstr>DISCIPULADO</vt:lpstr>
      <vt:lpstr>Apresentação do PowerPoint</vt:lpstr>
      <vt:lpstr>MEDITAÇÃO SOBRE  OS ATOS DA CRIAÇÃO</vt:lpstr>
      <vt:lpstr>Apresentação do PowerPoint</vt:lpstr>
      <vt:lpstr>Deus, primeiro cria a terra, depois a luz; fez a expansão: céus; ajuntou as águas (mares) e a porção seca (terra);  criou erva verde e arvore frutífera; criou os luminares para governar dia e noite; criou gado, répteis, feras, aves.</vt:lpstr>
      <vt:lpstr>Entendemos que Deus criou um ambiente rico e majestoso para colocar a Sua mais importante obra que ainda estava por vir...</vt:lpstr>
      <vt:lpstr> O HOMEM </vt:lpstr>
      <vt:lpstr>O homem é o único ser criado com corpo, alma e espírito.   Nenhuma das demais criações tem características de semelhança com Deus. </vt:lpstr>
      <vt:lpstr>Essas características lhe foram atribuídas pelo “sopro do fôlego de vida” que só o homem recebeu</vt:lpstr>
      <vt:lpstr>Com esse sopro, surgiu um ser com corpo, alma e espírito recebendo a vida propriamente dita, a inteligência,  o caráter e a sabedoria.</vt:lpstr>
      <vt:lpstr>E Deus tinha tanta comunhão com  o homem que fazia questão de estar com ele toda a viração do dia.  Este foi o primeiro sinal de relacionamento. </vt:lpstr>
      <vt:lpstr>Apresentação do PowerPoint</vt:lpstr>
      <vt:lpstr>Apresentação do PowerPoint</vt:lpstr>
      <vt:lpstr>Jesus, com doze  anos de idade, fica no templo assentado no meio dos doutores, ouvindo-os, e interrogando-os.</vt:lpstr>
      <vt:lpstr>Apresentação do PowerPoint</vt:lpstr>
      <vt:lpstr>Apresentação do PowerPoint</vt:lpstr>
      <vt:lpstr>Apresentação do PowerPoint</vt:lpstr>
      <vt:lpstr>QUAL É A VONTADE DE DEUS PARA O MUNDO?</vt:lpstr>
      <vt:lpstr>Ezequiel 33:11 ...não tenho qualquer prazer na morte do incrédulo, mas sim a minha alegria está em que o ímpio venha a ser convertido, se desvie do seu mau caminho e viva!...(KJA)</vt:lpstr>
      <vt:lpstr>Apresentação do PowerPoint</vt:lpstr>
      <vt:lpstr>Apresentação do PowerPoint</vt:lpstr>
      <vt:lpstr>Ao receber a vida que Deus me dá, tenho condições de transmitir a outrem essa mesma vida que se origina em Cristo. Isso é o evangelho.</vt:lpstr>
      <vt:lpstr>O QUE SIGNIFICA DAR VIDA</vt:lpstr>
      <vt:lpstr>O que estava morto reviveu pelo poder do Espírito Santo</vt:lpstr>
      <vt:lpstr>A nós, que um dia recebemos a vida que Cristo nos deu, foi atribuída a tarefa de transmitir essa vida a todos os homens até os confins da terra.</vt:lpstr>
      <vt:lpstr>A ESCOLHA DE JESUS PARA A PROPAGAÇÃO DO EVANGELHO.</vt:lpstr>
      <vt:lpstr>Apresentação do PowerPoint</vt:lpstr>
      <vt:lpstr>Em determinado momento Jesus toma uma decisão...</vt:lpstr>
      <vt:lpstr>LUC 6:13 E, quando já era dia, chamou a si os seus discípulos, e escolheu doze deles, a quem também deu o nome de apóstolos.</vt:lpstr>
      <vt:lpstr>POR QUE JESUS FEZ ESSA ESCOLHA?</vt:lpstr>
      <vt:lpstr>Apresentação do PowerPoint</vt:lpstr>
      <vt:lpstr>Apresentação do PowerPoint</vt:lpstr>
      <vt:lpstr>Apresentação do PowerPoint</vt:lpstr>
      <vt:lpstr>Mat 28:19 Portanto ide, fazei discípulos de todas as nações, batizando-os em nome do Pai, e do Filho, e do Espírito Santo; </vt:lpstr>
      <vt:lpstr>O que vemos nesse trecho da Palavra de Deus é uma ordenança; faça dessa ordenança de Jesus o seu sonho.</vt:lpstr>
      <vt:lpstr>MAS O QUE É FAZER DISCÍPULOS?</vt:lpstr>
      <vt:lpstr>Para fazer discípulo necessita-se de dedicação, cuidado, ensinamento e interesse no crescimento espiritual daquele que está sendo discipulado. </vt:lpstr>
      <vt:lpstr>Para desenvolver essas características do discipulado, precisamos viver com o discípulo. </vt:lpstr>
      <vt:lpstr>O discipulado não se desenvolve dentro de uma sala da aula, mas sim, no cotidiano da vida, através da vida do discipulador, dos exemplos de sua conduta, do seu entendimento do Reino de Deus e do conhecimento bíblico obtido que o habilitam a executar a transferência dos valores do Deus.</vt:lpstr>
      <vt:lpstr>O discípulo assim assistido leva consigo o objetivo de formar outros discípulos que formarão outros discípulos e assim indefinidamente até a volta de Cristo.</vt:lpstr>
      <vt:lpstr>A primeira ação do escolhido de Deus para realização da Sua obra é, sem dúvida, a oração para saber a vontade de Deus </vt:lpstr>
      <vt:lpstr>João 15:5 Eu sou a videira, vós as varas; quem está em mim, e eu nele, esse dá muito fruto; porque sem mim nada podeis fazer. </vt:lpstr>
      <vt:lpstr>A ATIVIDADE DE ORAÇÃO</vt:lpstr>
      <vt:lpstr>No campo de oração Jesus nos deixou  um grande legado.   Mat 21:13a E disse-lhes: Está escrito:  A minha casa será chamada casa  de oração; </vt:lpstr>
      <vt:lpstr>VEJAMOS A VIDA ATIVA  DE ORAÇÃO DE JESUS:</vt:lpstr>
      <vt:lpstr>A VIDA ATIVA DE ORAÇÃO DE JESUS</vt:lpstr>
      <vt:lpstr>Quando oramos estamos demonstrando a Deus o que está em nosso coração. Expomos nossos desejos, nossos anseios, nossa visão; mostramos o que está lá dentro de nós.</vt:lpstr>
      <vt:lpstr>PROPÓSITOS DE ORAÇÃO</vt:lpstr>
      <vt:lpstr>ORAR DIARIAMENTE</vt:lpstr>
      <vt:lpstr>Você será movido a esse tipo de oração quando seu coração estiver totalmente voltado para o objetivo de ver pessoas se achegar a Cristo através do seu próprio comportamento, seu entusiasmo pelo evangelho, seu interesse em cuidar das pessoas envolvidas para que elas cresçam na vida espiritual.</vt:lpstr>
      <vt:lpstr>Apresentação do PowerPoint</vt:lpstr>
      <vt:lpstr>O QUE É O DISCIPULADO E O QUE ELE NÃO É.</vt:lpstr>
      <vt:lpstr>Apresentação do PowerPoint</vt:lpstr>
      <vt:lpstr>Entretanto, para se cuidar de pessoas, é necessário que apliquemos tudo aquilo que, isoladamente, não é o discipulado.</vt:lpstr>
      <vt:lpstr>Todas essas atividades na realidade são o conjunto de fatores que, agregado ao amor cristão, ao interesse de salvação e crescimento espiritual de almas nos levarão a ser discipuladores de qualidade.</vt:lpstr>
      <vt:lpstr>Apresentação do PowerPoint</vt:lpstr>
      <vt:lpstr>O QUE PODEMOS APRENDER COM OS ATOS DE JESUS</vt:lpstr>
      <vt:lpstr>Apresentação do PowerPoint</vt:lpstr>
      <vt:lpstr>Apresentação do PowerPoint</vt:lpstr>
      <vt:lpstr>Apresentação do PowerPoint</vt:lpstr>
      <vt:lpstr>Apresentação do PowerPoint</vt:lpstr>
      <vt:lpstr>Apresentação do PowerPoint</vt:lpstr>
      <vt:lpstr>Apresentação do PowerPoint</vt:lpstr>
      <vt:lpstr>“Jesus e o Discipulado”</vt:lpstr>
      <vt:lpstr>Apresentação do PowerPoint</vt:lpstr>
      <vt:lpstr>Apresentação do PowerPoint</vt:lpstr>
      <vt:lpstr>Apresentação do PowerPoint</vt:lpstr>
      <vt:lpstr>Apresentação do PowerPoint</vt:lpstr>
      <vt:lpstr>MUITO OBRIGADO PELA SUA PARTICIPAÇÃO. MEUS VOTOS É QUE VOCÊ SEJA UM GRANDE DISCIPULADOR.</vt:lpstr>
      <vt:lpstr>Apresentação do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Lazaro</dc:creator>
  <cp:lastModifiedBy>Microsoft Office User</cp:lastModifiedBy>
  <cp:revision>143</cp:revision>
  <dcterms:created xsi:type="dcterms:W3CDTF">2019-06-03T19:25:32Z</dcterms:created>
  <dcterms:modified xsi:type="dcterms:W3CDTF">2019-06-25T19:27:34Z</dcterms:modified>
</cp:coreProperties>
</file>