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389" r:id="rId2"/>
    <p:sldId id="377" r:id="rId3"/>
    <p:sldId id="386" r:id="rId4"/>
    <p:sldId id="378" r:id="rId5"/>
    <p:sldId id="387" r:id="rId6"/>
    <p:sldId id="385" r:id="rId7"/>
    <p:sldId id="380" r:id="rId8"/>
    <p:sldId id="379" r:id="rId9"/>
    <p:sldId id="388" r:id="rId10"/>
    <p:sldId id="375" r:id="rId11"/>
    <p:sldId id="382" r:id="rId12"/>
    <p:sldId id="384" r:id="rId13"/>
    <p:sldId id="374" r:id="rId14"/>
    <p:sldId id="372" r:id="rId15"/>
    <p:sldId id="392" r:id="rId16"/>
    <p:sldId id="361" r:id="rId1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A08D"/>
    <a:srgbClr val="008000"/>
    <a:srgbClr val="FCE0C8"/>
    <a:srgbClr val="FBD1AF"/>
    <a:srgbClr val="CC0000"/>
    <a:srgbClr val="00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82EABA-051C-4914-A01B-064A82EC3A6B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B7889-A809-4E96-BF39-78B51A8FC5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5404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dirty="0" smtClean="0"/>
          </a:p>
        </p:txBody>
      </p:sp>
      <p:sp>
        <p:nvSpPr>
          <p:cNvPr id="27651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34D646-B453-4D4D-A603-B777A2592356}" type="slidenum">
              <a:rPr lang="pt-BR" smtClean="0"/>
              <a:pPr/>
              <a:t>14</a:t>
            </a:fld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019578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dirty="0" smtClean="0"/>
          </a:p>
        </p:txBody>
      </p:sp>
      <p:sp>
        <p:nvSpPr>
          <p:cNvPr id="27651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34D646-B453-4D4D-A603-B777A2592356}" type="slidenum">
              <a:rPr lang="pt-BR" smtClean="0"/>
              <a:pPr/>
              <a:t>15</a:t>
            </a:fld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366633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949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882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800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6190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573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8139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3337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505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792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0067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193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C736D-333E-4963-96DD-DF7F63ABB068}" type="datetimeFigureOut">
              <a:rPr lang="pt-BR" smtClean="0"/>
              <a:t>22/02/2016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FD6D8-2573-4FBD-8226-F3F221A569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9141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51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83568" y="2757115"/>
            <a:ext cx="7776864" cy="2616101"/>
          </a:xfrm>
          <a:prstGeom prst="rect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b="1" cap="small" dirty="0" smtClean="0">
                <a:solidFill>
                  <a:srgbClr val="C00000"/>
                </a:solidFill>
                <a:latin typeface="Comic Sans MS" pitchFamily="66" charset="0"/>
              </a:rPr>
              <a:t>O DISCIPULO DEVE SER VISTO COMO UM FUTURO </a:t>
            </a:r>
            <a:r>
              <a:rPr lang="pt-BR" b="1" cap="small" dirty="0" smtClean="0">
                <a:solidFill>
                  <a:srgbClr val="C00000"/>
                </a:solidFill>
                <a:latin typeface="Comic Sans MS" pitchFamily="66" charset="0"/>
              </a:rPr>
              <a:t>DISCIPULADOR/PROPAGADOR </a:t>
            </a:r>
            <a:r>
              <a:rPr lang="pt-BR" b="1" cap="small" dirty="0" smtClean="0">
                <a:solidFill>
                  <a:srgbClr val="C00000"/>
                </a:solidFill>
                <a:latin typeface="Comic Sans MS" pitchFamily="66" charset="0"/>
              </a:rPr>
              <a:t>DO EVANGELHO.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b="1" cap="small" dirty="0" smtClean="0">
                <a:solidFill>
                  <a:srgbClr val="C00000"/>
                </a:solidFill>
                <a:latin typeface="Comic Sans MS" pitchFamily="66" charset="0"/>
              </a:rPr>
              <a:t>DISCÍPULOS DEVEM SER TREINADOS ATRAVÉS DO DISCIPULADO. (É O EXEMPLO)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b="1" cap="small" dirty="0" smtClean="0">
                <a:solidFill>
                  <a:srgbClr val="008000"/>
                </a:solidFill>
                <a:latin typeface="Comic Sans MS" pitchFamily="66" charset="0"/>
              </a:rPr>
              <a:t>QUANDO NOSSO FOCO FOR ESSE, TODOS OS MEIOS QUE UTILIZARMOS SERÃO SEMPRE COM O PORPÓSITO DE ALCANÇAR O OBJETIVO DE TORNAR HOMENS E MULHERES EM DISCÍPULOS E DISCÍPULOS EM DISCIPULADORES.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1331640" y="2062589"/>
            <a:ext cx="6480720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cap="small" dirty="0">
                <a:latin typeface="Comic Sans MS" pitchFamily="66" charset="0"/>
              </a:rPr>
              <a:t>QUAL É MINHA VISÃO COMO DISCIPULADOR</a:t>
            </a:r>
            <a:r>
              <a:rPr lang="pt-BR" b="1" cap="small" dirty="0" smtClean="0">
                <a:latin typeface="Comic Sans MS" pitchFamily="66" charset="0"/>
              </a:rPr>
              <a:t>?</a:t>
            </a:r>
          </a:p>
          <a:p>
            <a:pPr algn="ctr"/>
            <a:r>
              <a:rPr lang="pt-BR" b="1" cap="small" dirty="0" smtClean="0">
                <a:latin typeface="Comic Sans MS" pitchFamily="66" charset="0"/>
              </a:rPr>
              <a:t>É </a:t>
            </a:r>
            <a:r>
              <a:rPr lang="pt-BR" b="1" cap="small" dirty="0">
                <a:latin typeface="Comic Sans MS" pitchFamily="66" charset="0"/>
              </a:rPr>
              <a:t>A MESMA DE JESUS</a:t>
            </a:r>
            <a:r>
              <a:rPr lang="pt-BR" b="1" cap="small" dirty="0" smtClean="0">
                <a:latin typeface="Comic Sans MS" pitchFamily="66" charset="0"/>
              </a:rPr>
              <a:t>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6232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83568" y="1773971"/>
            <a:ext cx="7776864" cy="387798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58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O DISCIPULADOR TEM QUE TER </a:t>
            </a:r>
            <a:r>
              <a:rPr lang="pt-BR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CONSCIÊNCIA:</a:t>
            </a:r>
            <a:endParaRPr lang="pt-BR" sz="1600" b="1" dirty="0" smtClean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just"/>
            <a:endParaRPr lang="pt-BR" sz="16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sz="1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DO DESAFIO DE SER AGENTE DE MUDANÇAS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DE QUAIS SÃO OS PASSOS DA MUDANÇA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sz="1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DE QUE PRECISA DETECTAR A NECESSIDADE DE MUDANÇA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DE QUE PRECISA ANALISAR O QUE PRECISA SER FEITO PARA MUDAR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sz="1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DE QUE PRECISA PROJETAR A MUDANÇA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DE QUE PRECISA ELABORAR PLANOS DE AÇÃO PARA A MUDANÇA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sz="1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DE QUE PRECISA PROCESSAR A MUDANÇA</a:t>
            </a:r>
          </a:p>
          <a:p>
            <a:pPr marL="34290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pt-BR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DE QUE PRECISA ADMINISTRAR A MUDANÇA</a:t>
            </a:r>
            <a:endParaRPr lang="pt-BR" sz="16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1259632" y="1345764"/>
            <a:ext cx="6552728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cap="small" dirty="0">
                <a:latin typeface="Comic Sans MS" pitchFamily="66" charset="0"/>
              </a:rPr>
              <a:t>TENHO CONSCIÊNCIA DO QUE ESTOU FAZENDO</a:t>
            </a:r>
            <a:r>
              <a:rPr lang="pt-BR" b="1" cap="small" dirty="0" smtClean="0">
                <a:latin typeface="Comic Sans MS" pitchFamily="66" charset="0"/>
              </a:rPr>
              <a:t>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974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83568" y="2636912"/>
            <a:ext cx="7776864" cy="1569660"/>
          </a:xfrm>
          <a:prstGeom prst="rect">
            <a:avLst/>
          </a:prstGeom>
          <a:noFill/>
          <a:ln w="38100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200" b="1" smtClean="0">
                <a:solidFill>
                  <a:srgbClr val="C00000"/>
                </a:solidFill>
              </a:rPr>
              <a:t>CARACTERÍSTICAS </a:t>
            </a:r>
            <a:r>
              <a:rPr lang="pt-BR" sz="3200" b="1" dirty="0" smtClean="0">
                <a:solidFill>
                  <a:srgbClr val="C00000"/>
                </a:solidFill>
              </a:rPr>
              <a:t>DO DISCIPULADOR/FACILITADOR E SUAS CONSEQUÊNCIAS</a:t>
            </a:r>
            <a:endParaRPr lang="pt-BR" sz="3200" b="1" dirty="0">
              <a:solidFill>
                <a:srgbClr val="C0000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183542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1002214"/>
            <a:ext cx="9143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cap="small" dirty="0" smtClean="0">
                <a:latin typeface="Comic Sans MS" pitchFamily="66" charset="0"/>
              </a:rPr>
              <a:t>CARACTERÍSTICAS DO DISCIPULADOR/FACILITADOR</a:t>
            </a:r>
            <a:endParaRPr lang="pt-BR" sz="1600" dirty="0">
              <a:latin typeface="Comic Sans MS" pitchFamily="66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67544" y="2010901"/>
            <a:ext cx="3744415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74950" indent="-2774950" algn="just">
              <a:spcAft>
                <a:spcPts val="600"/>
              </a:spcAft>
            </a:pPr>
            <a:r>
              <a:rPr lang="pt-BR" sz="2800" dirty="0" smtClean="0">
                <a:latin typeface="Arial" pitchFamily="34" charset="0"/>
                <a:cs typeface="Arial" pitchFamily="34" charset="0"/>
              </a:rPr>
              <a:t>Nosso </a:t>
            </a:r>
            <a:r>
              <a:rPr lang="pt-B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amor</a:t>
            </a:r>
          </a:p>
          <a:p>
            <a:pPr marL="2774950" indent="-2774950" algn="just">
              <a:spcAft>
                <a:spcPts val="600"/>
              </a:spcAft>
            </a:pPr>
            <a:endParaRPr lang="pt-BR" sz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74950" indent="-2774950" algn="just">
              <a:spcAft>
                <a:spcPts val="600"/>
              </a:spcAft>
            </a:pPr>
            <a:r>
              <a:rPr lang="pt-BR" sz="2800" dirty="0" smtClean="0">
                <a:latin typeface="Arial" pitchFamily="34" charset="0"/>
                <a:cs typeface="Arial" pitchFamily="34" charset="0"/>
              </a:rPr>
              <a:t>Nossa </a:t>
            </a:r>
            <a:r>
              <a:rPr lang="pt-B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intenção</a:t>
            </a:r>
          </a:p>
          <a:p>
            <a:pPr marL="2774950" indent="-2774950" algn="just">
              <a:spcAft>
                <a:spcPts val="600"/>
              </a:spcAft>
            </a:pPr>
            <a:endParaRPr lang="pt-BR" sz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3136900" indent="-3136900" algn="just">
              <a:spcAft>
                <a:spcPts val="600"/>
              </a:spcAft>
            </a:pPr>
            <a:r>
              <a:rPr lang="pt-BR" sz="2800" dirty="0" smtClean="0">
                <a:latin typeface="Arial" pitchFamily="34" charset="0"/>
                <a:cs typeface="Arial" pitchFamily="34" charset="0"/>
              </a:rPr>
              <a:t>Nossa </a:t>
            </a:r>
            <a:r>
              <a:rPr lang="pt-B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fidelidade</a:t>
            </a:r>
          </a:p>
          <a:p>
            <a:pPr marL="3136900" indent="-3136900" algn="just">
              <a:spcAft>
                <a:spcPts val="600"/>
              </a:spcAft>
            </a:pPr>
            <a:endParaRPr lang="pt-BR" sz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3136900" indent="-3136900" algn="just">
              <a:spcAft>
                <a:spcPts val="600"/>
              </a:spcAft>
            </a:pPr>
            <a:r>
              <a:rPr lang="pt-BR" sz="2800" dirty="0" smtClean="0">
                <a:latin typeface="Arial" pitchFamily="34" charset="0"/>
                <a:cs typeface="Arial" pitchFamily="34" charset="0"/>
              </a:rPr>
              <a:t>Nosso </a:t>
            </a:r>
            <a:r>
              <a:rPr lang="pt-B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temperamento</a:t>
            </a:r>
          </a:p>
          <a:p>
            <a:pPr marL="3136900" indent="-3136900" algn="just">
              <a:spcAft>
                <a:spcPts val="600"/>
              </a:spcAft>
            </a:pPr>
            <a:endParaRPr lang="pt-BR" sz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74950" indent="-2774950" algn="just">
              <a:spcAft>
                <a:spcPts val="600"/>
              </a:spcAft>
            </a:pP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Nosso </a:t>
            </a:r>
            <a:r>
              <a:rPr lang="pt-B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caráter</a:t>
            </a:r>
          </a:p>
          <a:p>
            <a:pPr marL="2774950" indent="-2774950" algn="just">
              <a:spcAft>
                <a:spcPts val="600"/>
              </a:spcAft>
            </a:pPr>
            <a:endParaRPr lang="pt-BR" sz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74950" indent="-2774950" algn="just">
              <a:spcAft>
                <a:spcPts val="600"/>
              </a:spcAft>
            </a:pP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Nosso </a:t>
            </a:r>
            <a:r>
              <a:rPr lang="pt-B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potencial	</a:t>
            </a:r>
            <a:endParaRPr lang="pt-BR" sz="2000" u="sng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283968" y="1988840"/>
            <a:ext cx="4499988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rgbClr val="00B050"/>
                </a:solidFill>
              </a:rPr>
              <a:t>Determina o </a:t>
            </a:r>
            <a:r>
              <a:rPr lang="pt-BR" sz="2000" b="1" dirty="0" smtClean="0">
                <a:solidFill>
                  <a:srgbClr val="FF0000"/>
                </a:solidFill>
              </a:rPr>
              <a:t>quanto nos envolvemos </a:t>
            </a:r>
            <a:r>
              <a:rPr lang="pt-BR" sz="2000" b="1" dirty="0" smtClean="0">
                <a:solidFill>
                  <a:srgbClr val="00B050"/>
                </a:solidFill>
              </a:rPr>
              <a:t>em nosso relacionamento.</a:t>
            </a:r>
          </a:p>
          <a:p>
            <a:endParaRPr lang="pt-BR" sz="1200" b="1" dirty="0" smtClean="0">
              <a:solidFill>
                <a:srgbClr val="00B050"/>
              </a:solidFill>
            </a:endParaRPr>
          </a:p>
          <a:p>
            <a:r>
              <a:rPr lang="pt-BR" sz="2000" b="1" dirty="0" smtClean="0">
                <a:solidFill>
                  <a:srgbClr val="00B050"/>
                </a:solidFill>
              </a:rPr>
              <a:t>Assegura a </a:t>
            </a:r>
            <a:r>
              <a:rPr lang="pt-BR" sz="2000" b="1" dirty="0" smtClean="0">
                <a:solidFill>
                  <a:srgbClr val="FF0000"/>
                </a:solidFill>
              </a:rPr>
              <a:t>saúde</a:t>
            </a:r>
            <a:r>
              <a:rPr lang="pt-BR" sz="2000" b="1" dirty="0" smtClean="0">
                <a:solidFill>
                  <a:srgbClr val="00B050"/>
                </a:solidFill>
              </a:rPr>
              <a:t> do nosso relacionamento.</a:t>
            </a:r>
          </a:p>
          <a:p>
            <a:endParaRPr lang="pt-BR" sz="1000" b="1" dirty="0" smtClean="0">
              <a:solidFill>
                <a:srgbClr val="00B050"/>
              </a:solidFill>
            </a:endParaRPr>
          </a:p>
          <a:p>
            <a:r>
              <a:rPr lang="pt-BR" sz="2000" b="1" dirty="0" smtClean="0">
                <a:solidFill>
                  <a:srgbClr val="00B050"/>
                </a:solidFill>
              </a:rPr>
              <a:t>Garante a </a:t>
            </a:r>
            <a:r>
              <a:rPr lang="pt-BR" sz="2000" b="1" dirty="0" smtClean="0">
                <a:solidFill>
                  <a:srgbClr val="FF0000"/>
                </a:solidFill>
              </a:rPr>
              <a:t>estabilidade</a:t>
            </a:r>
            <a:r>
              <a:rPr lang="pt-BR" sz="2000" b="1" dirty="0" smtClean="0">
                <a:solidFill>
                  <a:srgbClr val="00B050"/>
                </a:solidFill>
              </a:rPr>
              <a:t> do nosso relacionamento.</a:t>
            </a:r>
          </a:p>
          <a:p>
            <a:endParaRPr lang="pt-BR" sz="1100" b="1" dirty="0" smtClean="0">
              <a:solidFill>
                <a:srgbClr val="00B050"/>
              </a:solidFill>
            </a:endParaRPr>
          </a:p>
          <a:p>
            <a:r>
              <a:rPr lang="pt-BR" sz="2000" b="1" dirty="0" smtClean="0">
                <a:solidFill>
                  <a:srgbClr val="00B050"/>
                </a:solidFill>
              </a:rPr>
              <a:t>Estabelece o </a:t>
            </a:r>
            <a:r>
              <a:rPr lang="pt-BR" sz="2000" b="1" dirty="0" smtClean="0">
                <a:solidFill>
                  <a:srgbClr val="FF0000"/>
                </a:solidFill>
              </a:rPr>
              <a:t>clima</a:t>
            </a:r>
            <a:r>
              <a:rPr lang="pt-BR" sz="2000" b="1" dirty="0" smtClean="0">
                <a:solidFill>
                  <a:srgbClr val="00B050"/>
                </a:solidFill>
              </a:rPr>
              <a:t> do nosso relacionamento.</a:t>
            </a:r>
          </a:p>
          <a:p>
            <a:endParaRPr lang="pt-BR" sz="1100" b="1" dirty="0" smtClean="0">
              <a:solidFill>
                <a:srgbClr val="00B050"/>
              </a:solidFill>
            </a:endParaRPr>
          </a:p>
          <a:p>
            <a:r>
              <a:rPr lang="pt-BR" sz="2000" b="1" dirty="0" smtClean="0">
                <a:solidFill>
                  <a:srgbClr val="00B050"/>
                </a:solidFill>
              </a:rPr>
              <a:t>Estabelece a </a:t>
            </a:r>
            <a:r>
              <a:rPr lang="pt-BR" sz="2000" b="1" dirty="0" smtClean="0">
                <a:solidFill>
                  <a:srgbClr val="FF0000"/>
                </a:solidFill>
              </a:rPr>
              <a:t>seriedade</a:t>
            </a:r>
            <a:r>
              <a:rPr lang="pt-BR" sz="2000" b="1" dirty="0" smtClean="0">
                <a:solidFill>
                  <a:srgbClr val="00B050"/>
                </a:solidFill>
              </a:rPr>
              <a:t> do nosso relacionamento.</a:t>
            </a:r>
          </a:p>
          <a:p>
            <a:endParaRPr lang="pt-BR" sz="1100" b="1" dirty="0" smtClean="0">
              <a:solidFill>
                <a:srgbClr val="00B050"/>
              </a:solidFill>
            </a:endParaRPr>
          </a:p>
          <a:p>
            <a:r>
              <a:rPr lang="pt-BR" sz="2000" b="1" dirty="0" smtClean="0">
                <a:solidFill>
                  <a:srgbClr val="00B050"/>
                </a:solidFill>
              </a:rPr>
              <a:t>Determina a </a:t>
            </a:r>
            <a:r>
              <a:rPr lang="pt-BR" sz="2000" b="1" dirty="0" smtClean="0">
                <a:solidFill>
                  <a:srgbClr val="FF0000"/>
                </a:solidFill>
              </a:rPr>
              <a:t>qualidade</a:t>
            </a:r>
            <a:r>
              <a:rPr lang="pt-BR" sz="2000" b="1" dirty="0" smtClean="0">
                <a:solidFill>
                  <a:srgbClr val="00B050"/>
                </a:solidFill>
              </a:rPr>
              <a:t> do nosso relacionamento.</a:t>
            </a:r>
          </a:p>
          <a:p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161950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latin typeface="Comic Sans MS" panose="030F0702030302020204" pitchFamily="66" charset="0"/>
              </a:rPr>
              <a:t>        CARACTERÍSTICAS                    CONSEQUÊNCIAS    </a:t>
            </a:r>
            <a:endParaRPr lang="pt-BR" b="1" dirty="0">
              <a:latin typeface="Comic Sans MS" panose="030F0702030302020204" pitchFamily="66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116384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58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/>
            </a:r>
            <a:br>
              <a:rPr lang="pt-BR" dirty="0" smtClean="0"/>
            </a:br>
            <a:endParaRPr lang="pt-BR" dirty="0" smtClean="0"/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971600" y="1340768"/>
            <a:ext cx="7200800" cy="769441"/>
          </a:xfrm>
          <a:prstGeom prst="rect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b="1" smtClean="0">
                <a:solidFill>
                  <a:srgbClr val="FF0000"/>
                </a:solidFill>
              </a:rPr>
              <a:t>DESAFIO</a:t>
            </a:r>
            <a:endParaRPr lang="pt-BR" sz="4400" b="1" dirty="0">
              <a:solidFill>
                <a:srgbClr val="FF000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835696" y="3068960"/>
            <a:ext cx="51845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VOCÊS DESEJAM QUE A PENTECOSTAL DA BÍBLIA ESTEJA PRESENTE EM TODAS AS NAÇÕES?</a:t>
            </a:r>
            <a:endParaRPr lang="pt-BR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41573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flas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58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/>
            </a:r>
            <a:br>
              <a:rPr lang="pt-BR" dirty="0" smtClean="0"/>
            </a:br>
            <a:endParaRPr lang="pt-BR" dirty="0" smtClean="0"/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971600" y="2276872"/>
            <a:ext cx="784887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ENTÃO FAÇAM DISCÍPULOS</a:t>
            </a:r>
          </a:p>
          <a:p>
            <a:pPr algn="ctr"/>
            <a:endParaRPr lang="pt-BR" sz="1400" b="1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pt-BR" sz="40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QUE SE TORNEM</a:t>
            </a:r>
          </a:p>
          <a:p>
            <a:pPr algn="ctr"/>
            <a:endParaRPr lang="pt-BR" sz="1400" b="1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pt-BR" sz="40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DISCIPULADORES</a:t>
            </a:r>
            <a:endParaRPr lang="pt-BR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5588799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7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611560" y="1866304"/>
            <a:ext cx="8064896" cy="4154984"/>
          </a:xfrm>
          <a:prstGeom prst="rect">
            <a:avLst/>
          </a:prstGeom>
          <a:gradFill flip="none" rotWithShape="1">
            <a:gsLst>
              <a:gs pos="0">
                <a:srgbClr val="97A08D">
                  <a:tint val="66000"/>
                  <a:satMod val="160000"/>
                </a:srgbClr>
              </a:gs>
              <a:gs pos="50000">
                <a:srgbClr val="97A08D">
                  <a:tint val="44500"/>
                  <a:satMod val="160000"/>
                </a:srgbClr>
              </a:gs>
              <a:gs pos="100000">
                <a:srgbClr val="97A08D">
                  <a:tint val="23500"/>
                  <a:satMod val="160000"/>
                </a:srgbClr>
              </a:gs>
            </a:gsLst>
            <a:lin ang="5400000" scaled="1"/>
            <a:tileRect/>
          </a:gradFill>
          <a:ln w="762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b="1" dirty="0" smtClean="0">
                <a:solidFill>
                  <a:srgbClr val="FF0000"/>
                </a:solidFill>
              </a:rPr>
              <a:t>E NÃO SE ESQUEÇAM</a:t>
            </a:r>
          </a:p>
          <a:p>
            <a:pPr algn="ctr"/>
            <a:r>
              <a:rPr lang="pt-BR" sz="4400" b="1" dirty="0" smtClean="0">
                <a:solidFill>
                  <a:srgbClr val="FF0000"/>
                </a:solidFill>
              </a:rPr>
              <a:t>DO</a:t>
            </a:r>
          </a:p>
          <a:p>
            <a:pPr algn="ctr"/>
            <a:r>
              <a:rPr lang="pt-BR" sz="4400" b="1" dirty="0" smtClean="0">
                <a:solidFill>
                  <a:srgbClr val="FF0000"/>
                </a:solidFill>
              </a:rPr>
              <a:t>ESPÍRITO SANTO</a:t>
            </a:r>
          </a:p>
          <a:p>
            <a:pPr algn="ctr"/>
            <a:r>
              <a:rPr lang="pt-BR" sz="4400" b="1" dirty="0" smtClean="0">
                <a:solidFill>
                  <a:srgbClr val="FF0000"/>
                </a:solidFill>
              </a:rPr>
              <a:t>BUSQUEM</a:t>
            </a:r>
          </a:p>
          <a:p>
            <a:pPr algn="ctr"/>
            <a:r>
              <a:rPr lang="pt-BR" sz="4400" b="1" dirty="0" smtClean="0">
                <a:solidFill>
                  <a:srgbClr val="FF0000"/>
                </a:solidFill>
              </a:rPr>
              <a:t>OS</a:t>
            </a:r>
          </a:p>
          <a:p>
            <a:pPr algn="ctr"/>
            <a:r>
              <a:rPr lang="pt-BR" sz="4400" b="1" dirty="0" smtClean="0">
                <a:solidFill>
                  <a:srgbClr val="FF0000"/>
                </a:solidFill>
              </a:rPr>
              <a:t>DONS ESPIRITUAIS</a:t>
            </a:r>
            <a:endParaRPr lang="pt-BR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4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1043608" y="2276872"/>
            <a:ext cx="6912768" cy="28803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467544" y="2492896"/>
            <a:ext cx="82089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cap="small" dirty="0" smtClean="0">
                <a:solidFill>
                  <a:srgbClr val="C00000"/>
                </a:solidFill>
                <a:latin typeface="Comic Sans MS" pitchFamily="66" charset="0"/>
              </a:rPr>
              <a:t>NOSSA VISÃO</a:t>
            </a:r>
          </a:p>
          <a:p>
            <a:pPr algn="ctr"/>
            <a:endParaRPr lang="pt-BR" sz="3200" b="1" cap="small" dirty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pt-BR" sz="3200" b="1" cap="small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ANUNCIAR A SALVAÇÃO</a:t>
            </a:r>
          </a:p>
          <a:p>
            <a:pPr algn="ctr"/>
            <a:r>
              <a:rPr lang="pt-BR" sz="3200" b="1" cap="small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A TODAS AS PESSOAS</a:t>
            </a:r>
            <a:endParaRPr lang="pt-BR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373112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de cantos arredondados 1"/>
          <p:cNvSpPr/>
          <p:nvPr/>
        </p:nvSpPr>
        <p:spPr>
          <a:xfrm>
            <a:off x="467544" y="1988840"/>
            <a:ext cx="8280920" cy="3312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467544" y="2132856"/>
            <a:ext cx="8280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cap="small" dirty="0" smtClean="0">
                <a:solidFill>
                  <a:srgbClr val="C00000"/>
                </a:solidFill>
                <a:latin typeface="Comic Sans MS" pitchFamily="66" charset="0"/>
              </a:rPr>
              <a:t>NOSSA MISSÃO</a:t>
            </a:r>
          </a:p>
          <a:p>
            <a:pPr algn="ctr"/>
            <a:endParaRPr lang="pt-BR" sz="3200" b="1" cap="small" dirty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pt-BR" sz="3200" b="1" cap="small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INSTRUIR, CAMINHAR JUNTOS E AJUDAR PESSOAS ATRAVÉS DO DISCIPULADO SEGUINDO O EXEMPLO DE JESUS</a:t>
            </a:r>
            <a:endParaRPr lang="pt-BR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106029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971600" y="3284984"/>
            <a:ext cx="720080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b="1" dirty="0" smtClean="0">
                <a:solidFill>
                  <a:srgbClr val="FF0000"/>
                </a:solidFill>
              </a:rPr>
              <a:t>O EXERCÍCIO DO DISCIPULADO</a:t>
            </a:r>
            <a:endParaRPr lang="pt-BR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25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971600" y="2795444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cap="small" dirty="0" smtClean="0">
                <a:solidFill>
                  <a:srgbClr val="C00000"/>
                </a:solidFill>
                <a:latin typeface="Comic Sans MS" pitchFamily="66" charset="0"/>
              </a:rPr>
              <a:t>Hoje vamos tratar do que podemos chamar de</a:t>
            </a:r>
          </a:p>
          <a:p>
            <a:pPr algn="ctr"/>
            <a:r>
              <a:rPr lang="pt-BR" sz="3200" b="1" cap="small" dirty="0" smtClean="0">
                <a:solidFill>
                  <a:srgbClr val="008000"/>
                </a:solidFill>
                <a:latin typeface="Comic Sans MS" pitchFamily="66" charset="0"/>
              </a:rPr>
              <a:t>reforço discipular</a:t>
            </a:r>
            <a:endParaRPr lang="pt-BR" sz="3200" dirty="0">
              <a:solidFill>
                <a:srgbClr val="00800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240256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-28575" y="3284984"/>
            <a:ext cx="9172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cap="small" dirty="0" smtClean="0">
                <a:solidFill>
                  <a:srgbClr val="C00000"/>
                </a:solidFill>
                <a:latin typeface="Comic Sans MS" pitchFamily="66" charset="0"/>
              </a:rPr>
              <a:t>O QUE VAMOS VER HOJE.</a:t>
            </a:r>
            <a:endParaRPr lang="pt-BR" sz="3200" dirty="0">
              <a:solidFill>
                <a:srgbClr val="C0000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319782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67544" y="2560255"/>
            <a:ext cx="8280920" cy="2400657"/>
          </a:xfrm>
          <a:prstGeom prst="rect">
            <a:avLst/>
          </a:prstGeom>
          <a:ln w="57150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O QUE EU ENTENDO POR “DISCIPULADO”?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TENHO </a:t>
            </a: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DESEMPENHADO MINHA FUNÇÃO DE </a:t>
            </a: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MENTOR E FACILITADOR</a:t>
            </a: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?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QUAL É MINHA VISÃO COMO DISCIPULADOR? É </a:t>
            </a: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A MESMA DE </a:t>
            </a: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JESUS?</a:t>
            </a:r>
          </a:p>
          <a:p>
            <a:pPr marL="457200" indent="-457200" algn="just">
              <a:spcAft>
                <a:spcPts val="1200"/>
              </a:spcAft>
              <a:buFont typeface="+mj-lt"/>
              <a:buAutoNum type="arabicPeriod"/>
            </a:pPr>
            <a:r>
              <a:rPr lang="pt-BR" sz="2000" b="1" cap="small" dirty="0" smtClean="0">
                <a:solidFill>
                  <a:srgbClr val="C00000"/>
                </a:solidFill>
                <a:latin typeface="Comic Sans MS" pitchFamily="66" charset="0"/>
              </a:rPr>
              <a:t>TENHO CONSCIÊNCIA DO QUE ESTOU FAZENDO?</a:t>
            </a:r>
            <a:endParaRPr lang="pt-BR" sz="2000" dirty="0">
              <a:solidFill>
                <a:srgbClr val="C0000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101241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539552" y="2638653"/>
            <a:ext cx="8132961" cy="292387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O </a:t>
            </a:r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DISCÍPULADO É: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TRANSFORMAÇÃO DE PESSOAS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TRANSFORMAÇÃO E FORMAÇÃO DO CARÁTER DAS PESSOAS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400" b="1" cap="small" dirty="0">
                <a:solidFill>
                  <a:srgbClr val="C00000"/>
                </a:solidFill>
                <a:latin typeface="Comic Sans MS" pitchFamily="66" charset="0"/>
              </a:rPr>
              <a:t>EDUCAÇÃO DE CRISTÃOS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 FORMAÇÃO DE DISCÍPULOS/DISCIPULADORES</a:t>
            </a:r>
            <a:endParaRPr lang="pt-BR" sz="2400" dirty="0">
              <a:solidFill>
                <a:srgbClr val="C0000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1331640" y="2204864"/>
            <a:ext cx="6480720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Comic Sans MS" panose="030F0702030302020204" pitchFamily="66" charset="0"/>
              </a:rPr>
              <a:t>O QUE EU ENTENDO POR DISCIPULADO?</a:t>
            </a:r>
            <a:endParaRPr lang="pt-BR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72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827584" y="2051556"/>
            <a:ext cx="7560840" cy="366254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O DISCÍPULO </a:t>
            </a:r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COMO MENTOR </a:t>
            </a:r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E </a:t>
            </a:r>
            <a:r>
              <a:rPr lang="pt-BR" sz="2400" b="1" cap="small" dirty="0" smtClean="0">
                <a:solidFill>
                  <a:srgbClr val="C00000"/>
                </a:solidFill>
                <a:latin typeface="Comic Sans MS" pitchFamily="66" charset="0"/>
              </a:rPr>
              <a:t>FACILITADOR</a:t>
            </a:r>
          </a:p>
          <a:p>
            <a:pPr algn="just"/>
            <a:r>
              <a:rPr lang="af-ZA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Mentorear</a:t>
            </a:r>
            <a:r>
              <a:rPr lang="af-ZA" sz="2400" b="1" dirty="0">
                <a:latin typeface="Arial" pitchFamily="34" charset="0"/>
                <a:cs typeface="Arial" pitchFamily="34" charset="0"/>
              </a:rPr>
              <a:t> é manter um </a:t>
            </a:r>
            <a:r>
              <a:rPr lang="af-ZA" sz="24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relacionamento</a:t>
            </a:r>
            <a:r>
              <a:rPr lang="af-ZA" sz="2400" b="1" dirty="0">
                <a:latin typeface="Arial" pitchFamily="34" charset="0"/>
                <a:cs typeface="Arial" pitchFamily="34" charset="0"/>
              </a:rPr>
              <a:t> em que o mentor se projeta no discípulo </a:t>
            </a:r>
            <a:r>
              <a:rPr lang="af-ZA" sz="24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investindo de si mesmo na vida dele.</a:t>
            </a:r>
          </a:p>
          <a:p>
            <a:pPr algn="just"/>
            <a:endParaRPr lang="af-ZA" sz="16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af-ZA" sz="1600" b="1" dirty="0">
                <a:latin typeface="Arial" pitchFamily="34" charset="0"/>
                <a:cs typeface="Arial" pitchFamily="34" charset="0"/>
              </a:rPr>
              <a:t>“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Pessoa que aconselha, ensina ou guia”.</a:t>
            </a:r>
          </a:p>
          <a:p>
            <a:pPr algn="r"/>
            <a:r>
              <a:rPr lang="pt-BR" sz="1600" b="1" i="1" dirty="0">
                <a:latin typeface="Arial" pitchFamily="34" charset="0"/>
                <a:cs typeface="Arial" pitchFamily="34" charset="0"/>
              </a:rPr>
              <a:t>Dicionário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Michaelis</a:t>
            </a:r>
          </a:p>
          <a:p>
            <a:pPr algn="r"/>
            <a:endParaRPr lang="pt-BR" sz="16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BR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Facilitador</a:t>
            </a:r>
            <a:r>
              <a:rPr lang="pt-BR" sz="2400" b="1" dirty="0"/>
              <a:t> é alguém que </a:t>
            </a:r>
            <a:r>
              <a:rPr lang="pt-BR" sz="2400" b="1" dirty="0">
                <a:solidFill>
                  <a:srgbClr val="FF0000"/>
                </a:solidFill>
              </a:rPr>
              <a:t>orienta, instrui, ensina, educa </a:t>
            </a:r>
            <a:r>
              <a:rPr lang="pt-BR" sz="2400" b="1" dirty="0" smtClean="0">
                <a:solidFill>
                  <a:srgbClr val="FF0000"/>
                </a:solidFill>
              </a:rPr>
              <a:t>induz </a:t>
            </a:r>
            <a:r>
              <a:rPr lang="pt-BR" sz="2400" b="1" dirty="0"/>
              <a:t>o discípulo a descobrir </a:t>
            </a:r>
            <a:r>
              <a:rPr lang="pt-BR" sz="2400" b="1" dirty="0">
                <a:solidFill>
                  <a:srgbClr val="FF0000"/>
                </a:solidFill>
              </a:rPr>
              <a:t>seu potencial.</a:t>
            </a:r>
          </a:p>
          <a:p>
            <a:pPr algn="ctr"/>
            <a:endParaRPr lang="pt-BR" sz="2400" dirty="0">
              <a:solidFill>
                <a:srgbClr val="C0000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192"/>
            <a:ext cx="91440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400" dirty="0" smtClean="0"/>
              <a:t>O EXERCÍCIO DO DISCIPULADO</a:t>
            </a:r>
            <a:endParaRPr lang="pt-BR" sz="4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1403648" y="1340768"/>
            <a:ext cx="6480720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cap="small" dirty="0">
                <a:latin typeface="Comic Sans MS" pitchFamily="66" charset="0"/>
              </a:rPr>
              <a:t>TENHO DESEMPENHADO MINHA </a:t>
            </a:r>
            <a:r>
              <a:rPr lang="pt-BR" b="1" cap="small" dirty="0" smtClean="0">
                <a:latin typeface="Comic Sans MS" pitchFamily="66" charset="0"/>
              </a:rPr>
              <a:t>FUNÇÃO DE</a:t>
            </a:r>
          </a:p>
          <a:p>
            <a:pPr algn="ctr"/>
            <a:r>
              <a:rPr lang="pt-BR" b="1" cap="small" dirty="0" smtClean="0">
                <a:latin typeface="Comic Sans MS" pitchFamily="66" charset="0"/>
              </a:rPr>
              <a:t>MENTOR </a:t>
            </a:r>
            <a:r>
              <a:rPr lang="pt-BR" b="1" cap="small" dirty="0">
                <a:latin typeface="Comic Sans MS" pitchFamily="66" charset="0"/>
              </a:rPr>
              <a:t>E FACILITADOR</a:t>
            </a:r>
            <a:r>
              <a:rPr lang="pt-BR" b="1" cap="small" dirty="0" smtClean="0">
                <a:latin typeface="Comic Sans MS" pitchFamily="66" charset="0"/>
              </a:rPr>
              <a:t>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4418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5302</TotalTime>
  <Words>477</Words>
  <Application>Microsoft Office PowerPoint</Application>
  <PresentationFormat>Apresentação na tela (4:3)</PresentationFormat>
  <Paragraphs>101</Paragraphs>
  <Slides>16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Comic Sans MS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</vt:lpstr>
      <vt:lpstr> 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DISCIPULADO TEM A VER COM</dc:title>
  <dc:creator>Lazaro</dc:creator>
  <cp:lastModifiedBy>Lázaro</cp:lastModifiedBy>
  <cp:revision>322</cp:revision>
  <dcterms:created xsi:type="dcterms:W3CDTF">2015-01-14T02:45:22Z</dcterms:created>
  <dcterms:modified xsi:type="dcterms:W3CDTF">2016-02-22T19:29:25Z</dcterms:modified>
</cp:coreProperties>
</file>